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56" r:id="rId3"/>
    <p:sldId id="328" r:id="rId4"/>
    <p:sldId id="352" r:id="rId5"/>
    <p:sldId id="287" r:id="rId6"/>
    <p:sldId id="329" r:id="rId7"/>
    <p:sldId id="330" r:id="rId8"/>
    <p:sldId id="357" r:id="rId9"/>
    <p:sldId id="322" r:id="rId10"/>
    <p:sldId id="358" r:id="rId11"/>
    <p:sldId id="342" r:id="rId12"/>
    <p:sldId id="332" r:id="rId13"/>
    <p:sldId id="300" r:id="rId14"/>
    <p:sldId id="285" r:id="rId15"/>
    <p:sldId id="264" r:id="rId16"/>
    <p:sldId id="284" r:id="rId17"/>
    <p:sldId id="305" r:id="rId18"/>
    <p:sldId id="316" r:id="rId19"/>
    <p:sldId id="359" r:id="rId20"/>
    <p:sldId id="361" r:id="rId21"/>
    <p:sldId id="363" r:id="rId22"/>
    <p:sldId id="257" r:id="rId23"/>
    <p:sldId id="362" r:id="rId24"/>
    <p:sldId id="277" r:id="rId25"/>
  </p:sldIdLst>
  <p:sldSz cx="24384000" cy="13716000"/>
  <p:notesSz cx="6858000" cy="9144000"/>
  <p:defaultTextStyle>
    <a:lvl1pPr>
      <a:defRPr sz="3600">
        <a:latin typeface="+mn-lt"/>
        <a:ea typeface="+mn-ea"/>
        <a:cs typeface="+mn-cs"/>
        <a:sym typeface="Helvetica Neue"/>
      </a:defRPr>
    </a:lvl1pPr>
    <a:lvl2pPr>
      <a:defRPr sz="3600">
        <a:latin typeface="+mn-lt"/>
        <a:ea typeface="+mn-ea"/>
        <a:cs typeface="+mn-cs"/>
        <a:sym typeface="Helvetica Neue"/>
      </a:defRPr>
    </a:lvl2pPr>
    <a:lvl3pPr>
      <a:defRPr sz="3600">
        <a:latin typeface="+mn-lt"/>
        <a:ea typeface="+mn-ea"/>
        <a:cs typeface="+mn-cs"/>
        <a:sym typeface="Helvetica Neue"/>
      </a:defRPr>
    </a:lvl3pPr>
    <a:lvl4pPr>
      <a:defRPr sz="3600">
        <a:latin typeface="+mn-lt"/>
        <a:ea typeface="+mn-ea"/>
        <a:cs typeface="+mn-cs"/>
        <a:sym typeface="Helvetica Neue"/>
      </a:defRPr>
    </a:lvl4pPr>
    <a:lvl5pPr>
      <a:defRPr sz="3600">
        <a:latin typeface="+mn-lt"/>
        <a:ea typeface="+mn-ea"/>
        <a:cs typeface="+mn-cs"/>
        <a:sym typeface="Helvetica Neue"/>
      </a:defRPr>
    </a:lvl5pPr>
    <a:lvl6pPr>
      <a:defRPr sz="3600">
        <a:latin typeface="+mn-lt"/>
        <a:ea typeface="+mn-ea"/>
        <a:cs typeface="+mn-cs"/>
        <a:sym typeface="Helvetica Neue"/>
      </a:defRPr>
    </a:lvl6pPr>
    <a:lvl7pPr>
      <a:defRPr sz="3600">
        <a:latin typeface="+mn-lt"/>
        <a:ea typeface="+mn-ea"/>
        <a:cs typeface="+mn-cs"/>
        <a:sym typeface="Helvetica Neue"/>
      </a:defRPr>
    </a:lvl7pPr>
    <a:lvl8pPr>
      <a:defRPr sz="3600">
        <a:latin typeface="+mn-lt"/>
        <a:ea typeface="+mn-ea"/>
        <a:cs typeface="+mn-cs"/>
        <a:sym typeface="Helvetica Neue"/>
      </a:defRPr>
    </a:lvl8pPr>
    <a:lvl9pPr>
      <a:defRPr sz="3600"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161" autoAdjust="0"/>
    <p:restoredTop sz="94677"/>
  </p:normalViewPr>
  <p:slideViewPr>
    <p:cSldViewPr snapToGrid="0">
      <p:cViewPr varScale="1">
        <p:scale>
          <a:sx n="30" d="100"/>
          <a:sy n="30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6E54F-3C38-E745-83F3-CC461D0639E0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97BDB028-85B6-D74B-80A9-27E160735DBA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AR" sz="7200" b="1" dirty="0">
              <a:solidFill>
                <a:schemeClr val="tx1"/>
              </a:solidFill>
            </a:rPr>
            <a:t>39.388</a:t>
          </a:r>
          <a:r>
            <a:rPr lang="es-AR" sz="5800" b="1" dirty="0">
              <a:solidFill>
                <a:srgbClr val="000000"/>
              </a:solidFill>
            </a:rPr>
            <a:t> </a:t>
          </a:r>
        </a:p>
        <a:p>
          <a:pPr>
            <a:buClrTx/>
            <a:buSzTx/>
            <a:buFontTx/>
            <a:buNone/>
          </a:pPr>
          <a:r>
            <a:rPr lang="es-AR" sz="5800" b="1" dirty="0">
              <a:solidFill>
                <a:srgbClr val="000000"/>
              </a:solidFill>
            </a:rPr>
            <a:t>casos totales</a:t>
          </a:r>
          <a:endParaRPr lang="es-ES" sz="5800" dirty="0"/>
        </a:p>
      </dgm:t>
    </dgm:pt>
    <dgm:pt modelId="{0B425315-6B7D-D943-8E91-1A9BAC8A94DC}" type="parTrans" cxnId="{739A4D12-6A53-1749-A1BC-4A3259A90070}">
      <dgm:prSet/>
      <dgm:spPr/>
      <dgm:t>
        <a:bodyPr/>
        <a:lstStyle/>
        <a:p>
          <a:endParaRPr lang="es-ES"/>
        </a:p>
      </dgm:t>
    </dgm:pt>
    <dgm:pt modelId="{7B04B85D-E651-CD41-A184-022F206E78CB}" type="sibTrans" cxnId="{739A4D12-6A53-1749-A1BC-4A3259A90070}">
      <dgm:prSet/>
      <dgm:spPr/>
      <dgm:t>
        <a:bodyPr/>
        <a:lstStyle/>
        <a:p>
          <a:endParaRPr lang="es-ES"/>
        </a:p>
      </dgm:t>
    </dgm:pt>
    <dgm:pt modelId="{48F4D1A7-79D5-ED48-9F30-6222ACF966F3}">
      <dgm:prSet phldrT="[Texto]"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AR" sz="6600" b="1" dirty="0">
              <a:solidFill>
                <a:schemeClr val="tx1"/>
              </a:solidFill>
            </a:rPr>
            <a:t>21</a:t>
          </a:r>
          <a:r>
            <a:rPr kumimoji="0" lang="es-AR" sz="6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.759</a:t>
          </a:r>
          <a:r>
            <a:rPr kumimoji="0" lang="es-AR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 </a:t>
          </a:r>
        </a:p>
        <a:p>
          <a:pPr>
            <a:buClrTx/>
            <a:buSzTx/>
            <a:buFontTx/>
            <a:buNone/>
          </a:pPr>
          <a:r>
            <a:rPr kumimoji="0" lang="es-AR" sz="5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casos activos</a:t>
          </a:r>
          <a:endParaRPr lang="es-ES" sz="5800" dirty="0"/>
        </a:p>
      </dgm:t>
    </dgm:pt>
    <dgm:pt modelId="{18353FC3-0C11-3B48-8A1C-035FA917F2B1}" type="parTrans" cxnId="{0E2408FE-5F2E-AC4F-8C64-C081EEECD9DA}">
      <dgm:prSet/>
      <dgm:spPr/>
      <dgm:t>
        <a:bodyPr/>
        <a:lstStyle/>
        <a:p>
          <a:endParaRPr lang="es-ES"/>
        </a:p>
      </dgm:t>
    </dgm:pt>
    <dgm:pt modelId="{0D482F4D-6825-0942-9FAF-C10C3475DBCE}" type="sibTrans" cxnId="{0E2408FE-5F2E-AC4F-8C64-C081EEECD9DA}">
      <dgm:prSet/>
      <dgm:spPr/>
      <dgm:t>
        <a:bodyPr/>
        <a:lstStyle/>
        <a:p>
          <a:endParaRPr lang="es-ES"/>
        </a:p>
      </dgm:t>
    </dgm:pt>
    <dgm:pt modelId="{36595B6B-E15E-BB48-A600-0D59655C8485}">
      <dgm:prSet phldrT="[Texto]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AR" b="1" dirty="0">
              <a:solidFill>
                <a:schemeClr val="tx1"/>
              </a:solidFill>
            </a:rPr>
            <a:t>449 </a:t>
          </a:r>
        </a:p>
        <a:p>
          <a:pPr>
            <a:buClrTx/>
            <a:buSzTx/>
            <a:buFontTx/>
            <a:buNone/>
          </a:pPr>
          <a:r>
            <a:rPr kumimoji="0" lang="es-AR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Fallecidos </a:t>
          </a:r>
          <a:endParaRPr lang="es-ES" dirty="0"/>
        </a:p>
      </dgm:t>
    </dgm:pt>
    <dgm:pt modelId="{AF6EDBC7-ED89-1946-AD6C-21D5CED895FB}" type="parTrans" cxnId="{5DCBF96D-1A66-5647-AE60-F71A5A481A22}">
      <dgm:prSet/>
      <dgm:spPr/>
      <dgm:t>
        <a:bodyPr/>
        <a:lstStyle/>
        <a:p>
          <a:endParaRPr lang="es-ES"/>
        </a:p>
      </dgm:t>
    </dgm:pt>
    <dgm:pt modelId="{65E434FE-9190-1C47-985D-216F82E21904}" type="sibTrans" cxnId="{5DCBF96D-1A66-5647-AE60-F71A5A481A22}">
      <dgm:prSet/>
      <dgm:spPr/>
      <dgm:t>
        <a:bodyPr/>
        <a:lstStyle/>
        <a:p>
          <a:endParaRPr lang="es-ES"/>
        </a:p>
      </dgm:t>
    </dgm:pt>
    <dgm:pt modelId="{8DDF4F94-5074-E24C-91E0-925D1C5434A2}" type="pres">
      <dgm:prSet presAssocID="{F0B6E54F-3C38-E745-83F3-CC461D0639E0}" presName="linearFlow" presStyleCnt="0">
        <dgm:presLayoutVars>
          <dgm:dir/>
          <dgm:resizeHandles val="exact"/>
        </dgm:presLayoutVars>
      </dgm:prSet>
      <dgm:spPr/>
    </dgm:pt>
    <dgm:pt modelId="{C9099416-E9AA-9943-9427-1F67C3A49040}" type="pres">
      <dgm:prSet presAssocID="{97BDB028-85B6-D74B-80A9-27E160735DBA}" presName="composite" presStyleCnt="0"/>
      <dgm:spPr/>
    </dgm:pt>
    <dgm:pt modelId="{E029BE15-99E5-E144-A3CE-6DE02E8E938F}" type="pres">
      <dgm:prSet presAssocID="{97BDB028-85B6-D74B-80A9-27E160735DBA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CFCB2A92-ACA7-9348-B244-068AF8CD86EA}" type="pres">
      <dgm:prSet presAssocID="{97BDB028-85B6-D74B-80A9-27E160735DB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2EBB5-576D-9F4B-A958-C70DF2497BB6}" type="pres">
      <dgm:prSet presAssocID="{7B04B85D-E651-CD41-A184-022F206E78CB}" presName="spacing" presStyleCnt="0"/>
      <dgm:spPr/>
    </dgm:pt>
    <dgm:pt modelId="{C313C1EF-4D86-3D40-8018-41840880C680}" type="pres">
      <dgm:prSet presAssocID="{48F4D1A7-79D5-ED48-9F30-6222ACF966F3}" presName="composite" presStyleCnt="0"/>
      <dgm:spPr/>
    </dgm:pt>
    <dgm:pt modelId="{DFE70E88-6D6C-9F43-B1F8-9FF88ED203F2}" type="pres">
      <dgm:prSet presAssocID="{48F4D1A7-79D5-ED48-9F30-6222ACF966F3}" presName="imgShp" presStyleLbl="f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FC77605E-F395-F347-97EF-6ED8BABF3121}" type="pres">
      <dgm:prSet presAssocID="{48F4D1A7-79D5-ED48-9F30-6222ACF966F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CC3A62-2EBA-FD4D-A7CB-C3703C88D94E}" type="pres">
      <dgm:prSet presAssocID="{0D482F4D-6825-0942-9FAF-C10C3475DBCE}" presName="spacing" presStyleCnt="0"/>
      <dgm:spPr/>
    </dgm:pt>
    <dgm:pt modelId="{7E2A7A13-7F6D-B34B-83C1-57B3176CBC30}" type="pres">
      <dgm:prSet presAssocID="{36595B6B-E15E-BB48-A600-0D59655C8485}" presName="composite" presStyleCnt="0"/>
      <dgm:spPr/>
    </dgm:pt>
    <dgm:pt modelId="{196352E7-22FA-5749-A496-17617833CB47}" type="pres">
      <dgm:prSet presAssocID="{36595B6B-E15E-BB48-A600-0D59655C8485}" presName="imgShp" presStyleLbl="f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D5F2129-FDCD-AC4F-8AD0-28059920817A}" type="pres">
      <dgm:prSet presAssocID="{36595B6B-E15E-BB48-A600-0D59655C84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14176C-4DC5-3F46-AC1B-050AE16C8338}" type="presOf" srcId="{48F4D1A7-79D5-ED48-9F30-6222ACF966F3}" destId="{FC77605E-F395-F347-97EF-6ED8BABF3121}" srcOrd="0" destOrd="0" presId="urn:microsoft.com/office/officeart/2005/8/layout/vList3"/>
    <dgm:cxn modelId="{0E2408FE-5F2E-AC4F-8C64-C081EEECD9DA}" srcId="{F0B6E54F-3C38-E745-83F3-CC461D0639E0}" destId="{48F4D1A7-79D5-ED48-9F30-6222ACF966F3}" srcOrd="1" destOrd="0" parTransId="{18353FC3-0C11-3B48-8A1C-035FA917F2B1}" sibTransId="{0D482F4D-6825-0942-9FAF-C10C3475DBCE}"/>
    <dgm:cxn modelId="{1CA633F5-8AED-F14B-9833-E1561F19AC52}" type="presOf" srcId="{36595B6B-E15E-BB48-A600-0D59655C8485}" destId="{7D5F2129-FDCD-AC4F-8AD0-28059920817A}" srcOrd="0" destOrd="0" presId="urn:microsoft.com/office/officeart/2005/8/layout/vList3"/>
    <dgm:cxn modelId="{15EEF44C-3D31-934A-BD99-EC7E32E986EC}" type="presOf" srcId="{F0B6E54F-3C38-E745-83F3-CC461D0639E0}" destId="{8DDF4F94-5074-E24C-91E0-925D1C5434A2}" srcOrd="0" destOrd="0" presId="urn:microsoft.com/office/officeart/2005/8/layout/vList3"/>
    <dgm:cxn modelId="{739A4D12-6A53-1749-A1BC-4A3259A90070}" srcId="{F0B6E54F-3C38-E745-83F3-CC461D0639E0}" destId="{97BDB028-85B6-D74B-80A9-27E160735DBA}" srcOrd="0" destOrd="0" parTransId="{0B425315-6B7D-D943-8E91-1A9BAC8A94DC}" sibTransId="{7B04B85D-E651-CD41-A184-022F206E78CB}"/>
    <dgm:cxn modelId="{5DCBF96D-1A66-5647-AE60-F71A5A481A22}" srcId="{F0B6E54F-3C38-E745-83F3-CC461D0639E0}" destId="{36595B6B-E15E-BB48-A600-0D59655C8485}" srcOrd="2" destOrd="0" parTransId="{AF6EDBC7-ED89-1946-AD6C-21D5CED895FB}" sibTransId="{65E434FE-9190-1C47-985D-216F82E21904}"/>
    <dgm:cxn modelId="{A20F30BF-AED0-A841-84A9-FA8DE52EC1D5}" type="presOf" srcId="{97BDB028-85B6-D74B-80A9-27E160735DBA}" destId="{CFCB2A92-ACA7-9348-B244-068AF8CD86EA}" srcOrd="0" destOrd="0" presId="urn:microsoft.com/office/officeart/2005/8/layout/vList3"/>
    <dgm:cxn modelId="{32012F8C-041D-E846-A2A9-2CB563E57B2E}" type="presParOf" srcId="{8DDF4F94-5074-E24C-91E0-925D1C5434A2}" destId="{C9099416-E9AA-9943-9427-1F67C3A49040}" srcOrd="0" destOrd="0" presId="urn:microsoft.com/office/officeart/2005/8/layout/vList3"/>
    <dgm:cxn modelId="{CBA137F5-9B7C-5348-8337-EAC81891B342}" type="presParOf" srcId="{C9099416-E9AA-9943-9427-1F67C3A49040}" destId="{E029BE15-99E5-E144-A3CE-6DE02E8E938F}" srcOrd="0" destOrd="0" presId="urn:microsoft.com/office/officeart/2005/8/layout/vList3"/>
    <dgm:cxn modelId="{F2212196-1C84-C24A-BB8C-1844001764B2}" type="presParOf" srcId="{C9099416-E9AA-9943-9427-1F67C3A49040}" destId="{CFCB2A92-ACA7-9348-B244-068AF8CD86EA}" srcOrd="1" destOrd="0" presId="urn:microsoft.com/office/officeart/2005/8/layout/vList3"/>
    <dgm:cxn modelId="{C6E96645-17E3-A74E-9CAE-9E1E2AEB654A}" type="presParOf" srcId="{8DDF4F94-5074-E24C-91E0-925D1C5434A2}" destId="{8282EBB5-576D-9F4B-A958-C70DF2497BB6}" srcOrd="1" destOrd="0" presId="urn:microsoft.com/office/officeart/2005/8/layout/vList3"/>
    <dgm:cxn modelId="{3BD4C068-A748-9E4C-88B5-48D7AA70FC50}" type="presParOf" srcId="{8DDF4F94-5074-E24C-91E0-925D1C5434A2}" destId="{C313C1EF-4D86-3D40-8018-41840880C680}" srcOrd="2" destOrd="0" presId="urn:microsoft.com/office/officeart/2005/8/layout/vList3"/>
    <dgm:cxn modelId="{08929BB5-0AFD-D94C-AD30-05524C70CF36}" type="presParOf" srcId="{C313C1EF-4D86-3D40-8018-41840880C680}" destId="{DFE70E88-6D6C-9F43-B1F8-9FF88ED203F2}" srcOrd="0" destOrd="0" presId="urn:microsoft.com/office/officeart/2005/8/layout/vList3"/>
    <dgm:cxn modelId="{74462836-5954-5946-AF1A-D49F5B85C9DC}" type="presParOf" srcId="{C313C1EF-4D86-3D40-8018-41840880C680}" destId="{FC77605E-F395-F347-97EF-6ED8BABF3121}" srcOrd="1" destOrd="0" presId="urn:microsoft.com/office/officeart/2005/8/layout/vList3"/>
    <dgm:cxn modelId="{1D24025C-E29C-DB48-AC8A-6BC66D06E41F}" type="presParOf" srcId="{8DDF4F94-5074-E24C-91E0-925D1C5434A2}" destId="{1BCC3A62-2EBA-FD4D-A7CB-C3703C88D94E}" srcOrd="3" destOrd="0" presId="urn:microsoft.com/office/officeart/2005/8/layout/vList3"/>
    <dgm:cxn modelId="{CE75A30C-3219-724E-B681-69E62DDA0D7B}" type="presParOf" srcId="{8DDF4F94-5074-E24C-91E0-925D1C5434A2}" destId="{7E2A7A13-7F6D-B34B-83C1-57B3176CBC30}" srcOrd="4" destOrd="0" presId="urn:microsoft.com/office/officeart/2005/8/layout/vList3"/>
    <dgm:cxn modelId="{18DF4F04-DF5F-D941-976B-41788D833B05}" type="presParOf" srcId="{7E2A7A13-7F6D-B34B-83C1-57B3176CBC30}" destId="{196352E7-22FA-5749-A496-17617833CB47}" srcOrd="0" destOrd="0" presId="urn:microsoft.com/office/officeart/2005/8/layout/vList3"/>
    <dgm:cxn modelId="{3A565DCF-AFA8-194F-8F0D-47A67728B0AA}" type="presParOf" srcId="{7E2A7A13-7F6D-B34B-83C1-57B3176CBC30}" destId="{7D5F2129-FDCD-AC4F-8AD0-2805992081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6E54F-3C38-E745-83F3-CC461D0639E0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97BDB028-85B6-D74B-80A9-27E160735DBA}">
      <dgm:prSet phldrT="[Texto]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AR" b="1" dirty="0">
              <a:solidFill>
                <a:schemeClr val="tx1"/>
              </a:solidFill>
            </a:rPr>
            <a:t>44% </a:t>
          </a:r>
        </a:p>
        <a:p>
          <a:pPr>
            <a:buClrTx/>
            <a:buSzTx/>
            <a:buFontTx/>
            <a:buNone/>
          </a:pPr>
          <a:r>
            <a:rPr lang="es-AR" b="1" dirty="0">
              <a:solidFill>
                <a:srgbClr val="000000"/>
              </a:solidFill>
            </a:rPr>
            <a:t>Recuperados</a:t>
          </a:r>
          <a:endParaRPr lang="es-ES" dirty="0"/>
        </a:p>
      </dgm:t>
    </dgm:pt>
    <dgm:pt modelId="{0B425315-6B7D-D943-8E91-1A9BAC8A94DC}" type="parTrans" cxnId="{739A4D12-6A53-1749-A1BC-4A3259A90070}">
      <dgm:prSet/>
      <dgm:spPr/>
      <dgm:t>
        <a:bodyPr/>
        <a:lstStyle/>
        <a:p>
          <a:endParaRPr lang="es-ES"/>
        </a:p>
      </dgm:t>
    </dgm:pt>
    <dgm:pt modelId="{7B04B85D-E651-CD41-A184-022F206E78CB}" type="sibTrans" cxnId="{739A4D12-6A53-1749-A1BC-4A3259A90070}">
      <dgm:prSet/>
      <dgm:spPr/>
      <dgm:t>
        <a:bodyPr/>
        <a:lstStyle/>
        <a:p>
          <a:endParaRPr lang="es-ES"/>
        </a:p>
      </dgm:t>
    </dgm:pt>
    <dgm:pt modelId="{48F4D1A7-79D5-ED48-9F30-6222ACF966F3}">
      <dgm:prSet phldrT="[Texto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s-AR" sz="4000" b="1" dirty="0">
              <a:solidFill>
                <a:schemeClr val="tx1"/>
              </a:solidFill>
            </a:rPr>
            <a:t>Tiempo de duplicaci</a:t>
          </a:r>
          <a:r>
            <a:rPr lang="es-ES" sz="4000" b="1" dirty="0" err="1">
              <a:solidFill>
                <a:schemeClr val="tx1"/>
              </a:solidFill>
              <a:sym typeface="Calibri"/>
            </a:rPr>
            <a:t>ó</a:t>
          </a:r>
          <a:r>
            <a:rPr lang="es-AR" sz="4000" b="1" dirty="0">
              <a:solidFill>
                <a:schemeClr val="tx1"/>
              </a:solidFill>
            </a:rPr>
            <a:t>n </a:t>
          </a:r>
        </a:p>
        <a:p>
          <a:pPr>
            <a:buClrTx/>
            <a:buSzTx/>
            <a:buFontTx/>
            <a:buNone/>
          </a:pPr>
          <a:r>
            <a:rPr lang="es-AR" sz="5700" b="1" dirty="0">
              <a:solidFill>
                <a:schemeClr val="tx1"/>
              </a:solidFill>
            </a:rPr>
            <a:t>13,8 días</a:t>
          </a:r>
          <a:endParaRPr lang="es-ES" sz="5700" dirty="0"/>
        </a:p>
      </dgm:t>
    </dgm:pt>
    <dgm:pt modelId="{18353FC3-0C11-3B48-8A1C-035FA917F2B1}" type="parTrans" cxnId="{0E2408FE-5F2E-AC4F-8C64-C081EEECD9DA}">
      <dgm:prSet/>
      <dgm:spPr/>
      <dgm:t>
        <a:bodyPr/>
        <a:lstStyle/>
        <a:p>
          <a:endParaRPr lang="es-ES"/>
        </a:p>
      </dgm:t>
    </dgm:pt>
    <dgm:pt modelId="{0D482F4D-6825-0942-9FAF-C10C3475DBCE}" type="sibTrans" cxnId="{0E2408FE-5F2E-AC4F-8C64-C081EEECD9DA}">
      <dgm:prSet/>
      <dgm:spPr/>
      <dgm:t>
        <a:bodyPr/>
        <a:lstStyle/>
        <a:p>
          <a:endParaRPr lang="es-ES"/>
        </a:p>
      </dgm:t>
    </dgm:pt>
    <dgm:pt modelId="{36595B6B-E15E-BB48-A600-0D59655C8485}">
      <dgm:prSet phldrT="[Texto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s-AR" sz="5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140 </a:t>
          </a:r>
        </a:p>
        <a:p>
          <a:pPr>
            <a:buClrTx/>
            <a:buSzTx/>
            <a:buFontTx/>
            <a:buNone/>
          </a:pPr>
          <a:r>
            <a:rPr kumimoji="0" lang="es-AR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localidades sin </a:t>
          </a:r>
        </a:p>
        <a:p>
          <a:pPr>
            <a:buClrTx/>
            <a:buSzTx/>
            <a:buFontTx/>
            <a:buNone/>
          </a:pPr>
          <a:r>
            <a:rPr kumimoji="0" lang="es-AR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casos activos</a:t>
          </a:r>
          <a:endParaRPr lang="es-ES" sz="4000" dirty="0"/>
        </a:p>
      </dgm:t>
    </dgm:pt>
    <dgm:pt modelId="{AF6EDBC7-ED89-1946-AD6C-21D5CED895FB}" type="parTrans" cxnId="{5DCBF96D-1A66-5647-AE60-F71A5A481A22}">
      <dgm:prSet/>
      <dgm:spPr/>
      <dgm:t>
        <a:bodyPr/>
        <a:lstStyle/>
        <a:p>
          <a:endParaRPr lang="es-ES"/>
        </a:p>
      </dgm:t>
    </dgm:pt>
    <dgm:pt modelId="{65E434FE-9190-1C47-985D-216F82E21904}" type="sibTrans" cxnId="{5DCBF96D-1A66-5647-AE60-F71A5A481A22}">
      <dgm:prSet/>
      <dgm:spPr/>
      <dgm:t>
        <a:bodyPr/>
        <a:lstStyle/>
        <a:p>
          <a:endParaRPr lang="es-ES"/>
        </a:p>
      </dgm:t>
    </dgm:pt>
    <dgm:pt modelId="{8DDF4F94-5074-E24C-91E0-925D1C5434A2}" type="pres">
      <dgm:prSet presAssocID="{F0B6E54F-3C38-E745-83F3-CC461D0639E0}" presName="linearFlow" presStyleCnt="0">
        <dgm:presLayoutVars>
          <dgm:dir/>
          <dgm:resizeHandles val="exact"/>
        </dgm:presLayoutVars>
      </dgm:prSet>
      <dgm:spPr/>
    </dgm:pt>
    <dgm:pt modelId="{C9099416-E9AA-9943-9427-1F67C3A49040}" type="pres">
      <dgm:prSet presAssocID="{97BDB028-85B6-D74B-80A9-27E160735DBA}" presName="composite" presStyleCnt="0"/>
      <dgm:spPr/>
    </dgm:pt>
    <dgm:pt modelId="{E029BE15-99E5-E144-A3CE-6DE02E8E938F}" type="pres">
      <dgm:prSet presAssocID="{97BDB028-85B6-D74B-80A9-27E160735DBA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CFCB2A92-ACA7-9348-B244-068AF8CD86EA}" type="pres">
      <dgm:prSet presAssocID="{97BDB028-85B6-D74B-80A9-27E160735DB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2EBB5-576D-9F4B-A958-C70DF2497BB6}" type="pres">
      <dgm:prSet presAssocID="{7B04B85D-E651-CD41-A184-022F206E78CB}" presName="spacing" presStyleCnt="0"/>
      <dgm:spPr/>
    </dgm:pt>
    <dgm:pt modelId="{C313C1EF-4D86-3D40-8018-41840880C680}" type="pres">
      <dgm:prSet presAssocID="{48F4D1A7-79D5-ED48-9F30-6222ACF966F3}" presName="composite" presStyleCnt="0"/>
      <dgm:spPr/>
    </dgm:pt>
    <dgm:pt modelId="{DFE70E88-6D6C-9F43-B1F8-9FF88ED203F2}" type="pres">
      <dgm:prSet presAssocID="{48F4D1A7-79D5-ED48-9F30-6222ACF966F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FC77605E-F395-F347-97EF-6ED8BABF3121}" type="pres">
      <dgm:prSet presAssocID="{48F4D1A7-79D5-ED48-9F30-6222ACF966F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CC3A62-2EBA-FD4D-A7CB-C3703C88D94E}" type="pres">
      <dgm:prSet presAssocID="{0D482F4D-6825-0942-9FAF-C10C3475DBCE}" presName="spacing" presStyleCnt="0"/>
      <dgm:spPr/>
    </dgm:pt>
    <dgm:pt modelId="{7E2A7A13-7F6D-B34B-83C1-57B3176CBC30}" type="pres">
      <dgm:prSet presAssocID="{36595B6B-E15E-BB48-A600-0D59655C8485}" presName="composite" presStyleCnt="0"/>
      <dgm:spPr/>
    </dgm:pt>
    <dgm:pt modelId="{196352E7-22FA-5749-A496-17617833CB47}" type="pres">
      <dgm:prSet presAssocID="{36595B6B-E15E-BB48-A600-0D59655C8485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D5F2129-FDCD-AC4F-8AD0-28059920817A}" type="pres">
      <dgm:prSet presAssocID="{36595B6B-E15E-BB48-A600-0D59655C84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14176C-4DC5-3F46-AC1B-050AE16C8338}" type="presOf" srcId="{48F4D1A7-79D5-ED48-9F30-6222ACF966F3}" destId="{FC77605E-F395-F347-97EF-6ED8BABF3121}" srcOrd="0" destOrd="0" presId="urn:microsoft.com/office/officeart/2005/8/layout/vList3"/>
    <dgm:cxn modelId="{0E2408FE-5F2E-AC4F-8C64-C081EEECD9DA}" srcId="{F0B6E54F-3C38-E745-83F3-CC461D0639E0}" destId="{48F4D1A7-79D5-ED48-9F30-6222ACF966F3}" srcOrd="1" destOrd="0" parTransId="{18353FC3-0C11-3B48-8A1C-035FA917F2B1}" sibTransId="{0D482F4D-6825-0942-9FAF-C10C3475DBCE}"/>
    <dgm:cxn modelId="{1CA633F5-8AED-F14B-9833-E1561F19AC52}" type="presOf" srcId="{36595B6B-E15E-BB48-A600-0D59655C8485}" destId="{7D5F2129-FDCD-AC4F-8AD0-28059920817A}" srcOrd="0" destOrd="0" presId="urn:microsoft.com/office/officeart/2005/8/layout/vList3"/>
    <dgm:cxn modelId="{15EEF44C-3D31-934A-BD99-EC7E32E986EC}" type="presOf" srcId="{F0B6E54F-3C38-E745-83F3-CC461D0639E0}" destId="{8DDF4F94-5074-E24C-91E0-925D1C5434A2}" srcOrd="0" destOrd="0" presId="urn:microsoft.com/office/officeart/2005/8/layout/vList3"/>
    <dgm:cxn modelId="{739A4D12-6A53-1749-A1BC-4A3259A90070}" srcId="{F0B6E54F-3C38-E745-83F3-CC461D0639E0}" destId="{97BDB028-85B6-D74B-80A9-27E160735DBA}" srcOrd="0" destOrd="0" parTransId="{0B425315-6B7D-D943-8E91-1A9BAC8A94DC}" sibTransId="{7B04B85D-E651-CD41-A184-022F206E78CB}"/>
    <dgm:cxn modelId="{5DCBF96D-1A66-5647-AE60-F71A5A481A22}" srcId="{F0B6E54F-3C38-E745-83F3-CC461D0639E0}" destId="{36595B6B-E15E-BB48-A600-0D59655C8485}" srcOrd="2" destOrd="0" parTransId="{AF6EDBC7-ED89-1946-AD6C-21D5CED895FB}" sibTransId="{65E434FE-9190-1C47-985D-216F82E21904}"/>
    <dgm:cxn modelId="{A20F30BF-AED0-A841-84A9-FA8DE52EC1D5}" type="presOf" srcId="{97BDB028-85B6-D74B-80A9-27E160735DBA}" destId="{CFCB2A92-ACA7-9348-B244-068AF8CD86EA}" srcOrd="0" destOrd="0" presId="urn:microsoft.com/office/officeart/2005/8/layout/vList3"/>
    <dgm:cxn modelId="{32012F8C-041D-E846-A2A9-2CB563E57B2E}" type="presParOf" srcId="{8DDF4F94-5074-E24C-91E0-925D1C5434A2}" destId="{C9099416-E9AA-9943-9427-1F67C3A49040}" srcOrd="0" destOrd="0" presId="urn:microsoft.com/office/officeart/2005/8/layout/vList3"/>
    <dgm:cxn modelId="{CBA137F5-9B7C-5348-8337-EAC81891B342}" type="presParOf" srcId="{C9099416-E9AA-9943-9427-1F67C3A49040}" destId="{E029BE15-99E5-E144-A3CE-6DE02E8E938F}" srcOrd="0" destOrd="0" presId="urn:microsoft.com/office/officeart/2005/8/layout/vList3"/>
    <dgm:cxn modelId="{F2212196-1C84-C24A-BB8C-1844001764B2}" type="presParOf" srcId="{C9099416-E9AA-9943-9427-1F67C3A49040}" destId="{CFCB2A92-ACA7-9348-B244-068AF8CD86EA}" srcOrd="1" destOrd="0" presId="urn:microsoft.com/office/officeart/2005/8/layout/vList3"/>
    <dgm:cxn modelId="{C6E96645-17E3-A74E-9CAE-9E1E2AEB654A}" type="presParOf" srcId="{8DDF4F94-5074-E24C-91E0-925D1C5434A2}" destId="{8282EBB5-576D-9F4B-A958-C70DF2497BB6}" srcOrd="1" destOrd="0" presId="urn:microsoft.com/office/officeart/2005/8/layout/vList3"/>
    <dgm:cxn modelId="{3BD4C068-A748-9E4C-88B5-48D7AA70FC50}" type="presParOf" srcId="{8DDF4F94-5074-E24C-91E0-925D1C5434A2}" destId="{C313C1EF-4D86-3D40-8018-41840880C680}" srcOrd="2" destOrd="0" presId="urn:microsoft.com/office/officeart/2005/8/layout/vList3"/>
    <dgm:cxn modelId="{08929BB5-0AFD-D94C-AD30-05524C70CF36}" type="presParOf" srcId="{C313C1EF-4D86-3D40-8018-41840880C680}" destId="{DFE70E88-6D6C-9F43-B1F8-9FF88ED203F2}" srcOrd="0" destOrd="0" presId="urn:microsoft.com/office/officeart/2005/8/layout/vList3"/>
    <dgm:cxn modelId="{74462836-5954-5946-AF1A-D49F5B85C9DC}" type="presParOf" srcId="{C313C1EF-4D86-3D40-8018-41840880C680}" destId="{FC77605E-F395-F347-97EF-6ED8BABF3121}" srcOrd="1" destOrd="0" presId="urn:microsoft.com/office/officeart/2005/8/layout/vList3"/>
    <dgm:cxn modelId="{1D24025C-E29C-DB48-AC8A-6BC66D06E41F}" type="presParOf" srcId="{8DDF4F94-5074-E24C-91E0-925D1C5434A2}" destId="{1BCC3A62-2EBA-FD4D-A7CB-C3703C88D94E}" srcOrd="3" destOrd="0" presId="urn:microsoft.com/office/officeart/2005/8/layout/vList3"/>
    <dgm:cxn modelId="{CE75A30C-3219-724E-B681-69E62DDA0D7B}" type="presParOf" srcId="{8DDF4F94-5074-E24C-91E0-925D1C5434A2}" destId="{7E2A7A13-7F6D-B34B-83C1-57B3176CBC30}" srcOrd="4" destOrd="0" presId="urn:microsoft.com/office/officeart/2005/8/layout/vList3"/>
    <dgm:cxn modelId="{18DF4F04-DF5F-D941-976B-41788D833B05}" type="presParOf" srcId="{7E2A7A13-7F6D-B34B-83C1-57B3176CBC30}" destId="{196352E7-22FA-5749-A496-17617833CB47}" srcOrd="0" destOrd="0" presId="urn:microsoft.com/office/officeart/2005/8/layout/vList3"/>
    <dgm:cxn modelId="{3A565DCF-AFA8-194F-8F0D-47A67728B0AA}" type="presParOf" srcId="{7E2A7A13-7F6D-B34B-83C1-57B3176CBC30}" destId="{7D5F2129-FDCD-AC4F-8AD0-2805992081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2A92-ACA7-9348-B244-068AF8CD86EA}">
      <dsp:nvSpPr>
        <dsp:cNvPr id="0" name=""/>
        <dsp:cNvSpPr/>
      </dsp:nvSpPr>
      <dsp:spPr>
        <a:xfrm rot="10800000">
          <a:off x="2472462" y="5486"/>
          <a:ext cx="7286429" cy="254863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877" tIns="274320" rIns="512064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7200" b="1" kern="1200" dirty="0">
              <a:solidFill>
                <a:schemeClr val="tx1"/>
              </a:solidFill>
            </a:rPr>
            <a:t>39.388</a:t>
          </a:r>
          <a:r>
            <a:rPr lang="es-AR" sz="5800" b="1" kern="1200" dirty="0">
              <a:solidFill>
                <a:srgbClr val="000000"/>
              </a:solidFill>
            </a:rPr>
            <a:t> 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5800" b="1" kern="1200" dirty="0">
              <a:solidFill>
                <a:srgbClr val="000000"/>
              </a:solidFill>
            </a:rPr>
            <a:t>casos totales</a:t>
          </a:r>
          <a:endParaRPr lang="es-ES" sz="5800" kern="1200" dirty="0"/>
        </a:p>
      </dsp:txBody>
      <dsp:txXfrm rot="10800000">
        <a:off x="3109620" y="5486"/>
        <a:ext cx="6649271" cy="2548634"/>
      </dsp:txXfrm>
    </dsp:sp>
    <dsp:sp modelId="{E029BE15-99E5-E144-A3CE-6DE02E8E938F}">
      <dsp:nvSpPr>
        <dsp:cNvPr id="0" name=""/>
        <dsp:cNvSpPr/>
      </dsp:nvSpPr>
      <dsp:spPr>
        <a:xfrm>
          <a:off x="1198145" y="5486"/>
          <a:ext cx="2548634" cy="2548634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7605E-F395-F347-97EF-6ED8BABF3121}">
      <dsp:nvSpPr>
        <dsp:cNvPr id="0" name=""/>
        <dsp:cNvSpPr/>
      </dsp:nvSpPr>
      <dsp:spPr>
        <a:xfrm rot="10800000">
          <a:off x="2472462" y="3314907"/>
          <a:ext cx="7286429" cy="254863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877" tIns="251460" rIns="469392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6600" b="1" kern="1200" dirty="0">
              <a:solidFill>
                <a:schemeClr val="tx1"/>
              </a:solidFill>
            </a:rPr>
            <a:t>21</a:t>
          </a:r>
          <a:r>
            <a:rPr kumimoji="0" lang="es-AR" sz="6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.759</a:t>
          </a:r>
          <a:r>
            <a:rPr kumimoji="0" lang="es-AR" sz="66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 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AR" sz="58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casos activos</a:t>
          </a:r>
          <a:endParaRPr lang="es-ES" sz="5800" kern="1200" dirty="0"/>
        </a:p>
      </dsp:txBody>
      <dsp:txXfrm rot="10800000">
        <a:off x="3109620" y="3314907"/>
        <a:ext cx="6649271" cy="2548634"/>
      </dsp:txXfrm>
    </dsp:sp>
    <dsp:sp modelId="{DFE70E88-6D6C-9F43-B1F8-9FF88ED203F2}">
      <dsp:nvSpPr>
        <dsp:cNvPr id="0" name=""/>
        <dsp:cNvSpPr/>
      </dsp:nvSpPr>
      <dsp:spPr>
        <a:xfrm>
          <a:off x="1198145" y="3314907"/>
          <a:ext cx="2548634" cy="2548634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F2129-FDCD-AC4F-8AD0-28059920817A}">
      <dsp:nvSpPr>
        <dsp:cNvPr id="0" name=""/>
        <dsp:cNvSpPr/>
      </dsp:nvSpPr>
      <dsp:spPr>
        <a:xfrm rot="10800000">
          <a:off x="2472462" y="6624328"/>
          <a:ext cx="7286429" cy="2548634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877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6500" b="1" kern="1200" dirty="0">
              <a:solidFill>
                <a:schemeClr val="tx1"/>
              </a:solidFill>
            </a:rPr>
            <a:t>449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AR" sz="65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Fallecidos </a:t>
          </a:r>
          <a:endParaRPr lang="es-ES" sz="6500" kern="1200" dirty="0"/>
        </a:p>
      </dsp:txBody>
      <dsp:txXfrm rot="10800000">
        <a:off x="3109620" y="6624328"/>
        <a:ext cx="6649271" cy="2548634"/>
      </dsp:txXfrm>
    </dsp:sp>
    <dsp:sp modelId="{196352E7-22FA-5749-A496-17617833CB47}">
      <dsp:nvSpPr>
        <dsp:cNvPr id="0" name=""/>
        <dsp:cNvSpPr/>
      </dsp:nvSpPr>
      <dsp:spPr>
        <a:xfrm>
          <a:off x="1198145" y="6624328"/>
          <a:ext cx="2548634" cy="2548634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2A92-ACA7-9348-B244-068AF8CD86EA}">
      <dsp:nvSpPr>
        <dsp:cNvPr id="0" name=""/>
        <dsp:cNvSpPr/>
      </dsp:nvSpPr>
      <dsp:spPr>
        <a:xfrm rot="10800000">
          <a:off x="2390564" y="5785"/>
          <a:ext cx="6976798" cy="2533003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98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5100" b="1" kern="1200" dirty="0">
              <a:solidFill>
                <a:schemeClr val="tx1"/>
              </a:solidFill>
            </a:rPr>
            <a:t>44% 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5100" b="1" kern="1200" dirty="0">
              <a:solidFill>
                <a:srgbClr val="000000"/>
              </a:solidFill>
            </a:rPr>
            <a:t>Recuperados</a:t>
          </a:r>
          <a:endParaRPr lang="es-ES" sz="5100" kern="1200" dirty="0"/>
        </a:p>
      </dsp:txBody>
      <dsp:txXfrm rot="10800000">
        <a:off x="3023815" y="5785"/>
        <a:ext cx="6343547" cy="2533003"/>
      </dsp:txXfrm>
    </dsp:sp>
    <dsp:sp modelId="{E029BE15-99E5-E144-A3CE-6DE02E8E938F}">
      <dsp:nvSpPr>
        <dsp:cNvPr id="0" name=""/>
        <dsp:cNvSpPr/>
      </dsp:nvSpPr>
      <dsp:spPr>
        <a:xfrm>
          <a:off x="1124063" y="5785"/>
          <a:ext cx="2533003" cy="253300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7605E-F395-F347-97EF-6ED8BABF3121}">
      <dsp:nvSpPr>
        <dsp:cNvPr id="0" name=""/>
        <dsp:cNvSpPr/>
      </dsp:nvSpPr>
      <dsp:spPr>
        <a:xfrm rot="10800000">
          <a:off x="2390564" y="3294908"/>
          <a:ext cx="6976798" cy="2533003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98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4000" b="1" kern="1200" dirty="0">
              <a:solidFill>
                <a:schemeClr val="tx1"/>
              </a:solidFill>
            </a:rPr>
            <a:t>Tiempo de duplicaci</a:t>
          </a:r>
          <a:r>
            <a:rPr lang="es-ES" sz="4000" b="1" kern="1200" dirty="0" err="1">
              <a:solidFill>
                <a:schemeClr val="tx1"/>
              </a:solidFill>
              <a:sym typeface="Calibri"/>
            </a:rPr>
            <a:t>ó</a:t>
          </a:r>
          <a:r>
            <a:rPr lang="es-AR" sz="4000" b="1" kern="1200" dirty="0">
              <a:solidFill>
                <a:schemeClr val="tx1"/>
              </a:solidFill>
            </a:rPr>
            <a:t>n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AR" sz="5700" b="1" kern="1200" dirty="0">
              <a:solidFill>
                <a:schemeClr val="tx1"/>
              </a:solidFill>
            </a:rPr>
            <a:t>13,8 días</a:t>
          </a:r>
          <a:endParaRPr lang="es-ES" sz="5700" kern="1200" dirty="0"/>
        </a:p>
      </dsp:txBody>
      <dsp:txXfrm rot="10800000">
        <a:off x="3023815" y="3294908"/>
        <a:ext cx="6343547" cy="2533003"/>
      </dsp:txXfrm>
    </dsp:sp>
    <dsp:sp modelId="{DFE70E88-6D6C-9F43-B1F8-9FF88ED203F2}">
      <dsp:nvSpPr>
        <dsp:cNvPr id="0" name=""/>
        <dsp:cNvSpPr/>
      </dsp:nvSpPr>
      <dsp:spPr>
        <a:xfrm>
          <a:off x="1124063" y="3294908"/>
          <a:ext cx="2533003" cy="253300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F2129-FDCD-AC4F-8AD0-28059920817A}">
      <dsp:nvSpPr>
        <dsp:cNvPr id="0" name=""/>
        <dsp:cNvSpPr/>
      </dsp:nvSpPr>
      <dsp:spPr>
        <a:xfrm rot="10800000">
          <a:off x="2390564" y="6584032"/>
          <a:ext cx="6976798" cy="2533003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98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AR" sz="51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140 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AR" sz="40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localidades sin 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AR" sz="40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casos activos</a:t>
          </a:r>
          <a:endParaRPr lang="es-ES" sz="4000" kern="1200" dirty="0"/>
        </a:p>
      </dsp:txBody>
      <dsp:txXfrm rot="10800000">
        <a:off x="3023815" y="6584032"/>
        <a:ext cx="6343547" cy="2533003"/>
      </dsp:txXfrm>
    </dsp:sp>
    <dsp:sp modelId="{196352E7-22FA-5749-A496-17617833CB47}">
      <dsp:nvSpPr>
        <dsp:cNvPr id="0" name=""/>
        <dsp:cNvSpPr/>
      </dsp:nvSpPr>
      <dsp:spPr>
        <a:xfrm>
          <a:off x="1124063" y="6584032"/>
          <a:ext cx="2533003" cy="253300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606052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7449800" y="-2"/>
            <a:ext cx="5257800" cy="130841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76399" y="730248"/>
            <a:ext cx="15468602" cy="1298575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663699" y="-2"/>
            <a:ext cx="21031202" cy="9124952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pPr lvl="0">
              <a:defRPr sz="1800"/>
            </a:pPr>
            <a:r>
              <a:rPr sz="12000"/>
              <a:t>Texto del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663699" y="9178925"/>
            <a:ext cx="21031202" cy="4537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676399" y="3651250"/>
            <a:ext cx="10363201" cy="100647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679575" y="730248"/>
            <a:ext cx="21031202" cy="265112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679575" y="3362326"/>
            <a:ext cx="10315576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pPr lvl="0">
              <a:defRPr sz="1800" b="0"/>
            </a:pPr>
            <a:r>
              <a:rPr sz="4800" b="1"/>
              <a:t>Nivel de texto 1</a:t>
            </a:r>
          </a:p>
          <a:p>
            <a:pPr lvl="1">
              <a:defRPr sz="1800" b="0"/>
            </a:pPr>
            <a:r>
              <a:rPr sz="4800" b="1"/>
              <a:t>Nivel de texto 2</a:t>
            </a:r>
          </a:p>
          <a:p>
            <a:pPr lvl="2">
              <a:defRPr sz="1800" b="0"/>
            </a:pPr>
            <a:r>
              <a:rPr sz="4800" b="1"/>
              <a:t>Nivel de texto 3</a:t>
            </a:r>
          </a:p>
          <a:p>
            <a:pPr lvl="3">
              <a:defRPr sz="1800" b="0"/>
            </a:pPr>
            <a:r>
              <a:rPr sz="4800" b="1"/>
              <a:t>Nivel de texto 4</a:t>
            </a:r>
          </a:p>
          <a:p>
            <a:pPr lvl="4">
              <a:defRPr sz="1800" b="0"/>
            </a:pPr>
            <a:r>
              <a:rPr sz="4800" b="1"/>
              <a:t>Nivel de texto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676399" y="0"/>
            <a:ext cx="21031202" cy="41116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679575" y="-2"/>
            <a:ext cx="7864476" cy="4114803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Texto del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0366375" y="1974849"/>
            <a:ext cx="12344400" cy="11741153"/>
          </a:xfrm>
          <a:prstGeom prst="rect">
            <a:avLst/>
          </a:prstGeom>
        </p:spPr>
        <p:txBody>
          <a:bodyPr/>
          <a:lstStyle>
            <a:lvl1pPr marL="442912" indent="-442912">
              <a:defRPr sz="6200"/>
            </a:lvl1pPr>
            <a:lvl2pPr marL="963384" indent="-506184">
              <a:defRPr sz="6200"/>
            </a:lvl2pPr>
            <a:lvl3pPr marL="1504950" indent="-590550">
              <a:defRPr sz="6200"/>
            </a:lvl3pPr>
            <a:lvl4pPr marL="2080260" indent="-708660">
              <a:defRPr sz="6200"/>
            </a:lvl4pPr>
            <a:lvl5pPr marL="2537460" indent="-708660">
              <a:defRPr sz="6200"/>
            </a:lvl5pPr>
          </a:lstStyle>
          <a:p>
            <a:pPr lvl="0">
              <a:defRPr sz="1800"/>
            </a:pPr>
            <a:r>
              <a:rPr sz="6200"/>
              <a:t>Nivel de texto 1</a:t>
            </a:r>
          </a:p>
          <a:p>
            <a:pPr lvl="1">
              <a:defRPr sz="1800"/>
            </a:pPr>
            <a:r>
              <a:rPr sz="6200"/>
              <a:t>Nivel de texto 2</a:t>
            </a:r>
          </a:p>
          <a:p>
            <a:pPr lvl="2">
              <a:defRPr sz="1800"/>
            </a:pPr>
            <a:r>
              <a:rPr sz="6200"/>
              <a:t>Nivel de texto 3</a:t>
            </a:r>
          </a:p>
          <a:p>
            <a:pPr lvl="3">
              <a:defRPr sz="1800"/>
            </a:pPr>
            <a:r>
              <a:rPr sz="6200"/>
              <a:t>Nivel de texto 4</a:t>
            </a:r>
          </a:p>
          <a:p>
            <a:pPr lvl="4">
              <a:defRPr sz="1800"/>
            </a:pPr>
            <a:r>
              <a:rPr sz="6200"/>
              <a:t>Nivel de texto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679575" y="-2"/>
            <a:ext cx="7864476" cy="4114803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Texto del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679575" y="4114800"/>
            <a:ext cx="7864476" cy="9601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0">
              <a:buSzTx/>
              <a:buFontTx/>
              <a:buNone/>
              <a:defRPr sz="3000"/>
            </a:lvl2pPr>
            <a:lvl3pPr marL="0" indent="0">
              <a:buSzTx/>
              <a:buFontTx/>
              <a:buNone/>
              <a:defRPr sz="3000"/>
            </a:lvl3pPr>
            <a:lvl4pPr marL="0" indent="0">
              <a:buSzTx/>
              <a:buFontTx/>
              <a:buNone/>
              <a:defRPr sz="3000"/>
            </a:lvl4pPr>
            <a:lvl5pPr marL="0" indent="0">
              <a:buSzTx/>
              <a:buFont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Nivel de texto 1</a:t>
            </a:r>
          </a:p>
          <a:p>
            <a:pPr lvl="1">
              <a:defRPr sz="1800"/>
            </a:pPr>
            <a:r>
              <a:rPr sz="3000"/>
              <a:t>Nivel de texto 2</a:t>
            </a:r>
          </a:p>
          <a:p>
            <a:pPr lvl="2">
              <a:defRPr sz="1800"/>
            </a:pPr>
            <a:r>
              <a:rPr sz="3000"/>
              <a:t>Nivel de texto 3</a:t>
            </a:r>
          </a:p>
          <a:p>
            <a:pPr lvl="3">
              <a:defRPr sz="1800"/>
            </a:pPr>
            <a:r>
              <a:rPr sz="3000"/>
              <a:t>Nivel de texto 4</a:t>
            </a:r>
          </a:p>
          <a:p>
            <a:pPr lvl="4">
              <a:defRPr sz="1800"/>
            </a:pPr>
            <a:r>
              <a:rPr sz="3000"/>
              <a:t>Nivel de texto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ln w="12700">
            <a:miter lim="400000"/>
          </a:ln>
        </p:spPr>
        <p:txBody>
          <a:bodyPr lIns="91438" tIns="91438" rIns="91438" bIns="91438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9pPr>
    </p:titleStyle>
    <p:bodyStyle>
      <a:lvl1pPr marL="440871" indent="-440871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1pPr>
      <a:lvl2pPr marL="971550" indent="-51435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2pPr>
      <a:lvl3pPr marL="1531619" indent="-617219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3pPr>
      <a:lvl4pPr marL="20574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4pPr>
      <a:lvl5pPr marL="25146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5pPr>
      <a:lvl6pPr marL="29718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6pPr>
      <a:lvl7pPr marL="34290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7pPr>
      <a:lvl8pPr marL="38862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8pPr>
      <a:lvl9pPr marL="43434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9695325" y="7572943"/>
            <a:ext cx="499335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es-ES" sz="4800" dirty="0"/>
              <a:t>SE 40.</a:t>
            </a:r>
            <a:r>
              <a:rPr sz="4800" dirty="0"/>
              <a:t> </a:t>
            </a:r>
            <a:r>
              <a:rPr lang="es-AR" sz="4800" dirty="0"/>
              <a:t>octubre</a:t>
            </a:r>
            <a:r>
              <a:rPr sz="4800" dirty="0"/>
              <a:t> 2020</a:t>
            </a:r>
          </a:p>
        </p:txBody>
      </p:sp>
      <p:pic>
        <p:nvPicPr>
          <p:cNvPr id="51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6625D8-9C15-6A4E-99DF-4F87AD264C35}"/>
              </a:ext>
            </a:extLst>
          </p:cNvPr>
          <p:cNvSpPr txBox="1"/>
          <p:nvPr/>
        </p:nvSpPr>
        <p:spPr>
          <a:xfrm>
            <a:off x="4261338" y="4079631"/>
            <a:ext cx="15861324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Situación epidemiológica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9600" b="1" dirty="0">
                <a:solidFill>
                  <a:srgbClr val="000000"/>
                </a:solidFill>
              </a:rPr>
              <a:t>Provincia de Córdoba</a:t>
            </a:r>
            <a:endParaRPr kumimoji="0" lang="es-AR" sz="9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3029833" y="12055912"/>
            <a:ext cx="19425356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4E1E2D-6695-8043-88FA-8DCE1B3D1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6" y="602572"/>
            <a:ext cx="22234088" cy="1251085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EA19DC1-9895-1E42-A101-0BB24477A767}"/>
              </a:ext>
            </a:extLst>
          </p:cNvPr>
          <p:cNvSpPr txBox="1"/>
          <p:nvPr/>
        </p:nvSpPr>
        <p:spPr>
          <a:xfrm>
            <a:off x="16725900" y="1933588"/>
            <a:ext cx="529590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 40. Corte al 1/10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CA0C81B-83A9-C241-AA8D-4FDF53A8E4D4}"/>
              </a:ext>
            </a:extLst>
          </p:cNvPr>
          <p:cNvCxnSpPr>
            <a:cxnSpLocks/>
          </p:cNvCxnSpPr>
          <p:nvPr/>
        </p:nvCxnSpPr>
        <p:spPr>
          <a:xfrm flipH="1">
            <a:off x="3619500" y="9220200"/>
            <a:ext cx="17106900" cy="0"/>
          </a:xfrm>
          <a:prstGeom prst="straightConnector1">
            <a:avLst/>
          </a:prstGeom>
          <a:noFill/>
          <a:ln w="38100" cap="flat">
            <a:solidFill>
              <a:schemeClr val="bg1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A2348D-CF9E-C946-B11C-E2F976CD188F}"/>
              </a:ext>
            </a:extLst>
          </p:cNvPr>
          <p:cNvSpPr txBox="1"/>
          <p:nvPr/>
        </p:nvSpPr>
        <p:spPr>
          <a:xfrm>
            <a:off x="7696200" y="3841496"/>
            <a:ext cx="1257300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13 provincias por encima de la media de Córdoba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17343A-1E2C-A247-912A-D9A79C2B7141}"/>
              </a:ext>
            </a:extLst>
          </p:cNvPr>
          <p:cNvSpPr txBox="1"/>
          <p:nvPr/>
        </p:nvSpPr>
        <p:spPr>
          <a:xfrm>
            <a:off x="17745865" y="8382000"/>
            <a:ext cx="282813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Córdoba</a:t>
            </a:r>
          </a:p>
        </p:txBody>
      </p:sp>
      <p:sp>
        <p:nvSpPr>
          <p:cNvPr id="2" name="Flecha abajo 1">
            <a:extLst>
              <a:ext uri="{FF2B5EF4-FFF2-40B4-BE49-F238E27FC236}">
                <a16:creationId xmlns:a16="http://schemas.microsoft.com/office/drawing/2014/main" id="{4D81F38A-8026-BB41-8C99-515165C45551}"/>
              </a:ext>
            </a:extLst>
          </p:cNvPr>
          <p:cNvSpPr/>
          <p:nvPr/>
        </p:nvSpPr>
        <p:spPr>
          <a:xfrm>
            <a:off x="11767929" y="6957397"/>
            <a:ext cx="344557" cy="159026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5B9BD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97813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125278" y="530148"/>
            <a:ext cx="22441169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/>
            </a:pPr>
            <a:r>
              <a:rPr sz="5500" b="1" dirty="0"/>
              <a:t>C</a:t>
            </a:r>
            <a:r>
              <a:rPr lang="es-AR" sz="5500" b="1" dirty="0"/>
              <a:t>asos y tasas de incidencia</a:t>
            </a:r>
            <a:r>
              <a:rPr sz="5500" b="1" dirty="0"/>
              <a:t> COVID-19</a:t>
            </a:r>
            <a:r>
              <a:rPr lang="es-AR" sz="5500" b="1" dirty="0"/>
              <a:t> de las 15 localidades con más casos</a:t>
            </a:r>
            <a:r>
              <a:rPr sz="5500" b="1" dirty="0"/>
              <a:t>. </a:t>
            </a:r>
            <a:endParaRPr lang="es-AR" sz="5500" b="1" dirty="0"/>
          </a:p>
          <a:p>
            <a:pPr lvl="0" algn="ctr">
              <a:defRPr sz="1800" b="0"/>
            </a:pPr>
            <a:r>
              <a:rPr sz="5500" b="1" dirty="0" err="1"/>
              <a:t>Provincia</a:t>
            </a:r>
            <a:r>
              <a:rPr sz="5500" b="1" dirty="0"/>
              <a:t> de Córdoba.</a:t>
            </a:r>
            <a:r>
              <a:rPr lang="es-AR" sz="5500" b="1" dirty="0"/>
              <a:t> </a:t>
            </a:r>
            <a:endParaRPr sz="5500" b="1" dirty="0"/>
          </a:p>
        </p:txBody>
      </p:sp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3029833" y="12670255"/>
            <a:ext cx="19425356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043409" y="11262187"/>
            <a:ext cx="18604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dirty="0"/>
              <a:t>Las localidades con más incidencia dentro de las que tienen más casos son: General Deheza (39,2%0), Corral de Bustos (37%0) y Oliva (36,6%0)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" y="2453813"/>
            <a:ext cx="23055880" cy="83734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49D452-FAD5-BC49-990C-8E24A384E394}"/>
              </a:ext>
            </a:extLst>
          </p:cNvPr>
          <p:cNvSpPr txBox="1"/>
          <p:nvPr/>
        </p:nvSpPr>
        <p:spPr>
          <a:xfrm>
            <a:off x="23019027" y="7991061"/>
            <a:ext cx="587177" cy="7386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907099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571500" y="661212"/>
            <a:ext cx="23317200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activos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por departamento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COVID-19. Prov</a:t>
            </a:r>
            <a:r>
              <a:rPr lang="en-US" sz="5500" b="1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de Córdoba.</a:t>
            </a: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 N=21.759</a:t>
            </a: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12486"/>
          <a:stretch/>
        </p:blipFill>
        <p:spPr>
          <a:xfrm>
            <a:off x="944880" y="1576631"/>
            <a:ext cx="20619719" cy="111270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E0E97C-6B76-7D4F-9D36-EBB29A3EF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3194" y="3013586"/>
            <a:ext cx="8895505" cy="10092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51351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5" y="0"/>
            <a:ext cx="67468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87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3284200"/>
            <a:ext cx="24580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8" name="Shape 109"/>
          <p:cNvSpPr>
            <a:spLocks noChangeArrowheads="1"/>
          </p:cNvSpPr>
          <p:nvPr/>
        </p:nvSpPr>
        <p:spPr bwMode="auto">
          <a:xfrm>
            <a:off x="15909851" y="1592510"/>
            <a:ext cx="7207107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 hangingPunct="1"/>
            <a:r>
              <a:rPr lang="es-AR" altLang="es-ES" sz="55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Barrios con 2 o mas casos</a:t>
            </a:r>
            <a:r>
              <a:rPr lang="es-ES" altLang="es-ES" sz="55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s-AR" altLang="es-ES" sz="55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activos</a:t>
            </a:r>
            <a:r>
              <a:rPr lang="es-ES" altLang="es-ES" sz="55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COVID-19. (r=2 a 81)</a:t>
            </a:r>
          </a:p>
          <a:p>
            <a:pPr algn="ctr" eaLnBrk="1" hangingPunct="1"/>
            <a:r>
              <a:rPr lang="es-AR" altLang="es-ES" sz="55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Ciudad de </a:t>
            </a:r>
            <a:r>
              <a:rPr lang="es-ES" altLang="es-ES" sz="55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Córdoba. N=261*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" y="396240"/>
            <a:ext cx="14718890" cy="12470705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351714A-0033-224E-8570-BF11FDD87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26542"/>
              </p:ext>
            </p:extLst>
          </p:nvPr>
        </p:nvGraphicFramePr>
        <p:xfrm>
          <a:off x="16138451" y="6317893"/>
          <a:ext cx="7207107" cy="36804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53086">
                  <a:extLst>
                    <a:ext uri="{9D8B030D-6E8A-4147-A177-3AD203B41FA5}">
                      <a16:colId xmlns:a16="http://schemas.microsoft.com/office/drawing/2014/main" val="2441320595"/>
                    </a:ext>
                  </a:extLst>
                </a:gridCol>
                <a:gridCol w="2054021">
                  <a:extLst>
                    <a:ext uri="{9D8B030D-6E8A-4147-A177-3AD203B41FA5}">
                      <a16:colId xmlns:a16="http://schemas.microsoft.com/office/drawing/2014/main" val="2976026831"/>
                    </a:ext>
                  </a:extLst>
                </a:gridCol>
              </a:tblGrid>
              <a:tr h="803563">
                <a:tc>
                  <a:txBody>
                    <a:bodyPr/>
                    <a:lstStyle/>
                    <a:p>
                      <a:pPr algn="l" fontAlgn="b"/>
                      <a:r>
                        <a:rPr lang="es-AR" sz="4000" u="none" strike="noStrike" dirty="0">
                          <a:effectLst/>
                          <a:latin typeface="+mj-lt"/>
                        </a:rPr>
                        <a:t>Barrios con 2 a 10 casos </a:t>
                      </a:r>
                      <a:endParaRPr lang="es-AR" sz="4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4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40635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4000" u="none" strike="noStrike" dirty="0">
                          <a:effectLst/>
                          <a:latin typeface="+mj-lt"/>
                        </a:rPr>
                        <a:t>Barrios con 11 a 19 casos</a:t>
                      </a:r>
                      <a:endParaRPr lang="es-AR" sz="4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4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0831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4000" u="none" strike="noStrike" dirty="0">
                          <a:effectLst/>
                          <a:latin typeface="+mj-lt"/>
                        </a:rPr>
                        <a:t>Barrios con 20 o más casos</a:t>
                      </a:r>
                      <a:endParaRPr lang="es-AR" sz="4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735051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E6105B8-F441-5446-86A6-AFED857D72AC}"/>
              </a:ext>
            </a:extLst>
          </p:cNvPr>
          <p:cNvSpPr txBox="1"/>
          <p:nvPr/>
        </p:nvSpPr>
        <p:spPr>
          <a:xfrm>
            <a:off x="16274905" y="11265001"/>
            <a:ext cx="6934201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Total de Barrios con al menos un caso 378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CDD6C5-E815-B54C-BD03-A5FC15C91D69}"/>
              </a:ext>
            </a:extLst>
          </p:cNvPr>
          <p:cNvSpPr txBox="1"/>
          <p:nvPr/>
        </p:nvSpPr>
        <p:spPr>
          <a:xfrm>
            <a:off x="19513405" y="12605584"/>
            <a:ext cx="487059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 Corte 23 septiembre</a:t>
            </a:r>
          </a:p>
        </p:txBody>
      </p:sp>
    </p:spTree>
    <p:extLst>
      <p:ext uri="{BB962C8B-B14F-4D97-AF65-F5344CB8AC3E}">
        <p14:creationId xmlns:p14="http://schemas.microsoft.com/office/powerpoint/2010/main" val="14570345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905" y="2685910"/>
            <a:ext cx="21544190" cy="103185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5908" r="12013" b="10370"/>
          <a:stretch/>
        </p:blipFill>
        <p:spPr>
          <a:xfrm>
            <a:off x="6148679" y="3677174"/>
            <a:ext cx="7209837" cy="5394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4" name="Shape 144"/>
          <p:cNvSpPr/>
          <p:nvPr/>
        </p:nvSpPr>
        <p:spPr>
          <a:xfrm>
            <a:off x="5003335" y="853069"/>
            <a:ext cx="14377334" cy="1692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Fallecidos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COVID-19 </a:t>
            </a:r>
            <a:r>
              <a:rPr lang="es-ES" sz="5500" b="1" dirty="0"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mes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5500" b="1" dirty="0">
                <a:latin typeface="Calibri"/>
                <a:ea typeface="Calibri"/>
                <a:cs typeface="Calibri"/>
                <a:sym typeface="Calibri"/>
              </a:rPr>
              <a:t>fallecimiento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algn="ctr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de Córdoba. N=</a:t>
            </a: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449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FF0787-C825-514A-9F38-47D535997175}"/>
              </a:ext>
            </a:extLst>
          </p:cNvPr>
          <p:cNvSpPr txBox="1"/>
          <p:nvPr/>
        </p:nvSpPr>
        <p:spPr>
          <a:xfrm>
            <a:off x="18528845" y="5448300"/>
            <a:ext cx="120695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64%</a:t>
            </a:r>
          </a:p>
        </p:txBody>
      </p:sp>
    </p:spTree>
    <p:extLst>
      <p:ext uri="{BB962C8B-B14F-4D97-AF65-F5344CB8AC3E}">
        <p14:creationId xmlns:p14="http://schemas.microsoft.com/office/powerpoint/2010/main" val="21016881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697874" y="1143539"/>
            <a:ext cx="17009226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Casos y f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allecidos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COVID-19 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grupo etario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s-ES" sz="55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de Córdoba. </a:t>
            </a:r>
            <a:r>
              <a:rPr lang="es-ES" sz="5500" b="1" dirty="0">
                <a:latin typeface="Calibri"/>
                <a:ea typeface="Calibri"/>
                <a:cs typeface="Calibri"/>
                <a:sym typeface="Calibri"/>
              </a:rPr>
              <a:t>N=449</a:t>
            </a: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pasted-image.pdf"/>
          <p:cNvPicPr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4974982" y="12275806"/>
            <a:ext cx="8415739" cy="3199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2 CuadroTexto"/>
          <p:cNvSpPr txBox="1"/>
          <p:nvPr/>
        </p:nvSpPr>
        <p:spPr>
          <a:xfrm>
            <a:off x="16928820" y="3935378"/>
            <a:ext cx="5608320" cy="745588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s-AR" sz="4000" dirty="0">
                <a:solidFill>
                  <a:schemeClr val="tx1"/>
                </a:solidFill>
              </a:rPr>
              <a:t>La mayor concentración de casos confirmados se encuentra entre los</a:t>
            </a:r>
          </a:p>
          <a:p>
            <a:pPr algn="ctr"/>
            <a:r>
              <a:rPr lang="es-AR" sz="4000" dirty="0">
                <a:solidFill>
                  <a:schemeClr val="tx1"/>
                </a:solidFill>
              </a:rPr>
              <a:t>20 a 39 años</a:t>
            </a:r>
          </a:p>
          <a:p>
            <a:pPr algn="ctr"/>
            <a:endParaRPr lang="es-AR" sz="4000" dirty="0">
              <a:solidFill>
                <a:schemeClr val="tx1"/>
              </a:solidFill>
            </a:endParaRPr>
          </a:p>
          <a:p>
            <a:pPr algn="ctr"/>
            <a:endParaRPr lang="es-AR" sz="4000" dirty="0">
              <a:solidFill>
                <a:schemeClr val="tx1"/>
              </a:solidFill>
            </a:endParaRPr>
          </a:p>
          <a:p>
            <a:pPr algn="ctr"/>
            <a:r>
              <a:rPr lang="es-AR" sz="4000" dirty="0">
                <a:solidFill>
                  <a:schemeClr val="tx1"/>
                </a:solidFill>
              </a:rPr>
              <a:t>La  mayor concentración de casos fallecidos se encuentra en el grupo de 80 a 89 años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046" y="3227224"/>
            <a:ext cx="15039194" cy="90485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452159" y="638737"/>
            <a:ext cx="16544594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Fallecidos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COVID-19 </a:t>
            </a: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según departamento de residencia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algn="ctr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de Córdoba. N=</a:t>
            </a:r>
            <a:r>
              <a:rPr lang="es-AR" sz="5500" b="1" dirty="0">
                <a:latin typeface="Calibri"/>
                <a:ea typeface="Calibri"/>
                <a:cs typeface="Calibri"/>
                <a:sym typeface="Calibri"/>
              </a:rPr>
              <a:t>448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84" y="2729428"/>
            <a:ext cx="19556345" cy="10998874"/>
          </a:xfrm>
          <a:prstGeom prst="rect">
            <a:avLst/>
          </a:prstGeom>
        </p:spPr>
      </p:pic>
      <p:pic>
        <p:nvPicPr>
          <p:cNvPr id="140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24384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2084718" y="924533"/>
            <a:ext cx="2021456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s-AR" sz="6000" b="1" dirty="0">
                <a:latin typeface="Calibri"/>
                <a:ea typeface="Calibri"/>
                <a:cs typeface="Calibri"/>
                <a:sym typeface="Calibri"/>
              </a:rPr>
              <a:t>Fallecidos y </a:t>
            </a: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6000" b="1" dirty="0" err="1">
                <a:latin typeface="Calibri"/>
                <a:ea typeface="Calibri"/>
                <a:cs typeface="Calibri"/>
                <a:sym typeface="Calibri"/>
              </a:rPr>
              <a:t>Letalidad</a:t>
            </a: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 COVID-19.</a:t>
            </a:r>
            <a:r>
              <a:rPr lang="es-AR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60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 de Córdoba. </a:t>
            </a:r>
            <a:r>
              <a:rPr lang="es-ES" sz="6000" b="1" dirty="0">
                <a:latin typeface="Calibri"/>
                <a:ea typeface="Calibri"/>
                <a:cs typeface="Calibri"/>
                <a:sym typeface="Calibri"/>
              </a:rPr>
              <a:t>N=449</a:t>
            </a:r>
            <a:endParaRPr sz="6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 rot="4601">
            <a:off x="17350593" y="6324208"/>
            <a:ext cx="6524217" cy="5245407"/>
          </a:xfrm>
          <a:prstGeom prst="rect">
            <a:avLst/>
          </a:prstGeom>
          <a:solidFill>
            <a:schemeClr val="bg1">
              <a:alpha val="50452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BBB2D"/>
                </a:solidFill>
              </a:defRPr>
            </a:pPr>
            <a:r>
              <a:rPr lang="es-AR" sz="4000" dirty="0">
                <a:solidFill>
                  <a:schemeClr val="tx1"/>
                </a:solidFill>
              </a:rPr>
              <a:t>El mayor número de fallecidos se da en el grupo de 80-89 años (n:82)</a:t>
            </a:r>
          </a:p>
          <a:p>
            <a:pPr lvl="0" algn="ctr">
              <a:defRPr>
                <a:solidFill>
                  <a:srgbClr val="FBBB2D"/>
                </a:solidFill>
              </a:defRPr>
            </a:pPr>
            <a:endParaRPr lang="es-AR" sz="4000" dirty="0">
              <a:solidFill>
                <a:schemeClr val="tx1"/>
              </a:solidFill>
            </a:endParaRPr>
          </a:p>
          <a:p>
            <a:pPr lvl="0" algn="ctr">
              <a:defRPr>
                <a:solidFill>
                  <a:srgbClr val="FBBB2D"/>
                </a:solidFill>
              </a:defRPr>
            </a:pPr>
            <a:r>
              <a:rPr lang="es-AR" sz="4000" dirty="0">
                <a:solidFill>
                  <a:schemeClr val="tx1"/>
                </a:solidFill>
              </a:rPr>
              <a:t>La mayor tasa de letalidad se da en el grupo de 90 o más años (16,4%)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" y="2540230"/>
            <a:ext cx="16847821" cy="101367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0D2CFC-EFC7-C34D-82AC-4166808C66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49" r="21843" b="14253"/>
          <a:stretch/>
        </p:blipFill>
        <p:spPr>
          <a:xfrm>
            <a:off x="3051964" y="3001635"/>
            <a:ext cx="4876800" cy="4607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415FB0-9A68-C34E-B843-A708509F063C}"/>
              </a:ext>
            </a:extLst>
          </p:cNvPr>
          <p:cNvSpPr txBox="1"/>
          <p:nvPr/>
        </p:nvSpPr>
        <p:spPr>
          <a:xfrm>
            <a:off x="18044141" y="3426748"/>
            <a:ext cx="5998162" cy="289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Letalidad 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Córdoba: 1,14 %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4400" b="1" dirty="0">
                <a:solidFill>
                  <a:srgbClr val="000000"/>
                </a:solidFill>
              </a:rPr>
              <a:t>  Argentina: 2,65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379685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2 CuadroTexto"/>
          <p:cNvSpPr txBox="1"/>
          <p:nvPr/>
        </p:nvSpPr>
        <p:spPr>
          <a:xfrm>
            <a:off x="1029018" y="10907220"/>
            <a:ext cx="22528714" cy="2215987"/>
          </a:xfrm>
          <a:prstGeom prst="rect">
            <a:avLst/>
          </a:prstGeom>
          <a:noFill/>
        </p:spPr>
        <p:txBody>
          <a:bodyPr wrap="square" lIns="182878" tIns="91438" rIns="182878" bIns="91438" rtlCol="0">
            <a:spAutoFit/>
          </a:bodyPr>
          <a:lstStyle/>
          <a:p>
            <a:pPr algn="ctr"/>
            <a:endParaRPr lang="es-AR" sz="4400" dirty="0">
              <a:solidFill>
                <a:schemeClr val="tx1"/>
              </a:solidFill>
            </a:endParaRPr>
          </a:p>
          <a:p>
            <a:pPr algn="ctr"/>
            <a:r>
              <a:rPr lang="es-AR" sz="4400" dirty="0">
                <a:solidFill>
                  <a:schemeClr val="tx1"/>
                </a:solidFill>
              </a:rPr>
              <a:t>Los departamentos con mayor tasa de mortalidad son</a:t>
            </a:r>
          </a:p>
          <a:p>
            <a:pPr algn="ctr"/>
            <a:r>
              <a:rPr lang="es-AR" sz="4400" dirty="0">
                <a:solidFill>
                  <a:schemeClr val="tx1"/>
                </a:solidFill>
              </a:rPr>
              <a:t>Sobremonte (52,7%</a:t>
            </a:r>
            <a:r>
              <a:rPr lang="es-AR" dirty="0">
                <a:solidFill>
                  <a:schemeClr val="tx1"/>
                </a:solidFill>
              </a:rPr>
              <a:t>000</a:t>
            </a:r>
            <a:r>
              <a:rPr lang="es-AR" sz="4400" dirty="0">
                <a:solidFill>
                  <a:schemeClr val="tx1"/>
                </a:solidFill>
              </a:rPr>
              <a:t>), Río Cuarto (48,6%</a:t>
            </a:r>
            <a:r>
              <a:rPr lang="es-AR" dirty="0">
                <a:solidFill>
                  <a:schemeClr val="tx1"/>
                </a:solidFill>
              </a:rPr>
              <a:t>000</a:t>
            </a:r>
            <a:r>
              <a:rPr lang="es-AR" sz="4400" dirty="0">
                <a:solidFill>
                  <a:schemeClr val="tx1"/>
                </a:solidFill>
              </a:rPr>
              <a:t>) y Juárez Célman (33,34%</a:t>
            </a:r>
            <a:r>
              <a:rPr lang="es-AR" dirty="0">
                <a:solidFill>
                  <a:schemeClr val="tx1"/>
                </a:solidFill>
              </a:rPr>
              <a:t>000</a:t>
            </a:r>
            <a:r>
              <a:rPr lang="es-AR" sz="4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03" y="941961"/>
            <a:ext cx="21801594" cy="10653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2 CuadroTexto"/>
          <p:cNvSpPr txBox="1"/>
          <p:nvPr/>
        </p:nvSpPr>
        <p:spPr>
          <a:xfrm>
            <a:off x="4174484" y="352294"/>
            <a:ext cx="16237782" cy="16619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78" tIns="91438" rIns="182878" bIns="91438" rtlCol="0">
            <a:spAutoFit/>
          </a:bodyPr>
          <a:lstStyle/>
          <a:p>
            <a:pPr algn="ctr"/>
            <a:r>
              <a:rPr lang="es-AR" sz="4800" b="1" dirty="0">
                <a:solidFill>
                  <a:schemeClr val="tx1"/>
                </a:solidFill>
              </a:rPr>
              <a:t>Casos y tasas de mortalidad (x100mil hab) COVID 19 según departamento de residencia. </a:t>
            </a:r>
            <a:r>
              <a:rPr lang="es-AR" sz="4800" b="1" dirty="0" err="1">
                <a:solidFill>
                  <a:schemeClr val="tx1"/>
                </a:solidFill>
              </a:rPr>
              <a:t>Pcia</a:t>
            </a:r>
            <a:r>
              <a:rPr lang="es-AR" sz="4800" b="1" dirty="0">
                <a:solidFill>
                  <a:schemeClr val="tx1"/>
                </a:solidFill>
              </a:rPr>
              <a:t> de Córdoba. 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F870B10A-D388-254C-8ECD-8601C329BF8A}"/>
              </a:ext>
            </a:extLst>
          </p:cNvPr>
          <p:cNvCxnSpPr/>
          <p:nvPr/>
        </p:nvCxnSpPr>
        <p:spPr>
          <a:xfrm flipH="1">
            <a:off x="3261360" y="7254240"/>
            <a:ext cx="18775680" cy="0"/>
          </a:xfrm>
          <a:prstGeom prst="straightConnector1">
            <a:avLst/>
          </a:prstGeom>
          <a:noFill/>
          <a:ln w="57150" cap="flat">
            <a:solidFill>
              <a:srgbClr val="FFC00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D2EA2A4-9CA2-9346-B374-3E37A9E68464}"/>
              </a:ext>
            </a:extLst>
          </p:cNvPr>
          <p:cNvSpPr txBox="1"/>
          <p:nvPr/>
        </p:nvSpPr>
        <p:spPr>
          <a:xfrm>
            <a:off x="5271764" y="6576540"/>
            <a:ext cx="533527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Córdoba 13,98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B3E3765-2369-B549-A030-970A4A0068A8}"/>
              </a:ext>
            </a:extLst>
          </p:cNvPr>
          <p:cNvCxnSpPr/>
          <p:nvPr/>
        </p:nvCxnSpPr>
        <p:spPr>
          <a:xfrm flipH="1">
            <a:off x="3261360" y="5667262"/>
            <a:ext cx="18775680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180C5BD-EE9D-E049-9F5D-1DDAD9A69A37}"/>
              </a:ext>
            </a:extLst>
          </p:cNvPr>
          <p:cNvSpPr txBox="1"/>
          <p:nvPr/>
        </p:nvSpPr>
        <p:spPr>
          <a:xfrm>
            <a:off x="5271764" y="4815840"/>
            <a:ext cx="37503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Argentina 38,10</a:t>
            </a:r>
          </a:p>
        </p:txBody>
      </p:sp>
    </p:spTree>
    <p:extLst>
      <p:ext uri="{BB962C8B-B14F-4D97-AF65-F5344CB8AC3E}">
        <p14:creationId xmlns:p14="http://schemas.microsoft.com/office/powerpoint/2010/main" val="26700829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CC6E9717-BEAB-224D-9FE7-AD9B2289E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4" y="1098411"/>
            <a:ext cx="23519825" cy="109030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076FAA-53FA-D84D-8F60-5A79EAD0D326}"/>
              </a:ext>
            </a:extLst>
          </p:cNvPr>
          <p:cNvSpPr txBox="1"/>
          <p:nvPr/>
        </p:nvSpPr>
        <p:spPr>
          <a:xfrm>
            <a:off x="17221200" y="2343004"/>
            <a:ext cx="502920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Corte al 1/10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50815B7-2C8E-9041-B4AA-25BE3E8AFA34}"/>
              </a:ext>
            </a:extLst>
          </p:cNvPr>
          <p:cNvCxnSpPr>
            <a:cxnSpLocks/>
          </p:cNvCxnSpPr>
          <p:nvPr/>
        </p:nvCxnSpPr>
        <p:spPr>
          <a:xfrm flipH="1">
            <a:off x="4381500" y="9372600"/>
            <a:ext cx="15735300" cy="0"/>
          </a:xfrm>
          <a:prstGeom prst="straightConnector1">
            <a:avLst/>
          </a:prstGeom>
          <a:noFill/>
          <a:ln w="28575" cap="flat">
            <a:solidFill>
              <a:schemeClr val="bg1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AAC671-890B-0D49-A76A-53F359B14F60}"/>
              </a:ext>
            </a:extLst>
          </p:cNvPr>
          <p:cNvSpPr txBox="1"/>
          <p:nvPr/>
        </p:nvSpPr>
        <p:spPr>
          <a:xfrm>
            <a:off x="17987165" y="8391132"/>
            <a:ext cx="277733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Córdoba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3D27FD-FA61-7E48-BBFF-B619C304DC50}"/>
              </a:ext>
            </a:extLst>
          </p:cNvPr>
          <p:cNvSpPr txBox="1"/>
          <p:nvPr/>
        </p:nvSpPr>
        <p:spPr>
          <a:xfrm>
            <a:off x="8134505" y="3956927"/>
            <a:ext cx="1152144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15 Jurisdicciones con mayores tasas de Mortalidad</a:t>
            </a:r>
          </a:p>
        </p:txBody>
      </p:sp>
      <p:sp>
        <p:nvSpPr>
          <p:cNvPr id="2" name="Flecha abajo 1">
            <a:extLst>
              <a:ext uri="{FF2B5EF4-FFF2-40B4-BE49-F238E27FC236}">
                <a16:creationId xmlns:a16="http://schemas.microsoft.com/office/drawing/2014/main" id="{8BC68396-3CCF-B140-B8D6-5D663C8B60A9}"/>
              </a:ext>
            </a:extLst>
          </p:cNvPr>
          <p:cNvSpPr/>
          <p:nvPr/>
        </p:nvSpPr>
        <p:spPr>
          <a:xfrm>
            <a:off x="12306300" y="8134350"/>
            <a:ext cx="209550" cy="81915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5B9BD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Flecha abajo 2">
            <a:extLst>
              <a:ext uri="{FF2B5EF4-FFF2-40B4-BE49-F238E27FC236}">
                <a16:creationId xmlns:a16="http://schemas.microsoft.com/office/drawing/2014/main" id="{C54744AF-F17C-0E4D-8B55-38BF189C287A}"/>
              </a:ext>
            </a:extLst>
          </p:cNvPr>
          <p:cNvSpPr/>
          <p:nvPr/>
        </p:nvSpPr>
        <p:spPr>
          <a:xfrm>
            <a:off x="7696200" y="6629400"/>
            <a:ext cx="362105" cy="628650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13358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767236-9A1E-3B4A-81F3-7EADA62C8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197754"/>
              </p:ext>
            </p:extLst>
          </p:nvPr>
        </p:nvGraphicFramePr>
        <p:xfrm>
          <a:off x="1234963" y="3296867"/>
          <a:ext cx="10957037" cy="917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E2B32E4-A6FE-A94D-B7E0-01ACECF6A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175582"/>
              </p:ext>
            </p:extLst>
          </p:nvPr>
        </p:nvGraphicFramePr>
        <p:xfrm>
          <a:off x="11856720" y="3324681"/>
          <a:ext cx="10491426" cy="912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342CFC4-A47E-3349-9FBD-0E09F68400EB}"/>
              </a:ext>
            </a:extLst>
          </p:cNvPr>
          <p:cNvSpPr/>
          <p:nvPr/>
        </p:nvSpPr>
        <p:spPr>
          <a:xfrm>
            <a:off x="4402022" y="1379590"/>
            <a:ext cx="163317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6600" b="1" dirty="0">
                <a:solidFill>
                  <a:srgbClr val="0070C0"/>
                </a:solidFill>
              </a:rPr>
              <a:t>Situación provincial COVID-19. Córdoba</a:t>
            </a:r>
          </a:p>
        </p:txBody>
      </p:sp>
    </p:spTree>
    <p:extLst>
      <p:ext uri="{BB962C8B-B14F-4D97-AF65-F5344CB8AC3E}">
        <p14:creationId xmlns:p14="http://schemas.microsoft.com/office/powerpoint/2010/main" val="131087506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84171" y="5551714"/>
            <a:ext cx="13736294" cy="28085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6" name="pasted-image.pd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5C91FB-4938-4841-B92D-50668F6D1EB6}"/>
              </a:ext>
            </a:extLst>
          </p:cNvPr>
          <p:cNvSpPr txBox="1"/>
          <p:nvPr/>
        </p:nvSpPr>
        <p:spPr>
          <a:xfrm>
            <a:off x="2011621" y="3100167"/>
            <a:ext cx="20360757" cy="103412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AR" sz="4400" dirty="0">
              <a:solidFill>
                <a:srgbClr val="000000"/>
              </a:solidFill>
            </a:endParaRP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AR" sz="4400" dirty="0">
                <a:solidFill>
                  <a:srgbClr val="000000"/>
                </a:solidFill>
              </a:rPr>
              <a:t>Intensificación de las actividades de vigilancia a fin de ejecutar acciones de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AR" sz="4400" dirty="0">
                <a:solidFill>
                  <a:srgbClr val="000000"/>
                </a:solidFill>
              </a:rPr>
              <a:t>    prevención y control oportunas</a:t>
            </a:r>
            <a:endParaRPr lang="es-AR" sz="4400" b="1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AR" sz="4400" b="1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AR" sz="4400" b="1" dirty="0">
                <a:solidFill>
                  <a:srgbClr val="000000"/>
                </a:solidFill>
              </a:rPr>
              <a:t>			Ejes fundamentales: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AR" sz="4400" b="1" dirty="0">
                <a:solidFill>
                  <a:srgbClr val="000000"/>
                </a:solidFill>
              </a:rPr>
              <a:t>					Centros de Antención Primaria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AR" sz="4400" b="1" dirty="0">
                <a:solidFill>
                  <a:srgbClr val="000000"/>
                </a:solidFill>
              </a:rPr>
              <a:t>					Programa identificar en tu hogar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AR" sz="4400" dirty="0">
              <a:solidFill>
                <a:srgbClr val="000000"/>
              </a:solidFill>
            </a:endParaRP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AR" sz="4400" dirty="0">
                <a:solidFill>
                  <a:srgbClr val="000000"/>
                </a:solidFill>
              </a:rPr>
              <a:t>Fortalecer las acciones que tienden a proteger las comunidades vulnerables</a:t>
            </a: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AR" sz="4400" dirty="0">
              <a:solidFill>
                <a:srgbClr val="000000"/>
              </a:solidFill>
            </a:endParaRP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AR" sz="4400" dirty="0">
                <a:solidFill>
                  <a:srgbClr val="000000"/>
                </a:solidFill>
              </a:rPr>
              <a:t>Comunicación en Salud</a:t>
            </a: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AR" sz="4400" dirty="0">
              <a:solidFill>
                <a:srgbClr val="000000"/>
              </a:solidFill>
            </a:endParaRP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AR" sz="4400" dirty="0">
                <a:solidFill>
                  <a:srgbClr val="000000"/>
                </a:solidFill>
              </a:rPr>
              <a:t>Continuar implementando </a:t>
            </a:r>
            <a:r>
              <a:rPr lang="es-ES" sz="4400" dirty="0">
                <a:solidFill>
                  <a:srgbClr val="000000"/>
                </a:solidFill>
              </a:rPr>
              <a:t>acciones sanitarias que permitan reducir la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4400" dirty="0">
                <a:solidFill>
                  <a:srgbClr val="000000"/>
                </a:solidFill>
              </a:rPr>
              <a:t>   transmisión en la población</a:t>
            </a:r>
            <a:endParaRPr lang="es-AR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44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1ADC31-EBFB-8C45-8087-408A4E38DCAF}"/>
              </a:ext>
            </a:extLst>
          </p:cNvPr>
          <p:cNvSpPr txBox="1"/>
          <p:nvPr/>
        </p:nvSpPr>
        <p:spPr>
          <a:xfrm>
            <a:off x="2784230" y="1287258"/>
            <a:ext cx="1881554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Etapa de  </a:t>
            </a:r>
            <a:r>
              <a:rPr lang="es-AR" sz="7200" dirty="0">
                <a:solidFill>
                  <a:srgbClr val="000000"/>
                </a:solidFill>
              </a:rPr>
              <a:t>m</a:t>
            </a:r>
            <a:r>
              <a:rPr kumimoji="0" lang="es-AR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itigación ante la escala de casos</a:t>
            </a:r>
          </a:p>
        </p:txBody>
      </p:sp>
    </p:spTree>
    <p:extLst>
      <p:ext uri="{BB962C8B-B14F-4D97-AF65-F5344CB8AC3E}">
        <p14:creationId xmlns:p14="http://schemas.microsoft.com/office/powerpoint/2010/main" val="357243428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5C91FB-4938-4841-B92D-50668F6D1EB6}"/>
              </a:ext>
            </a:extLst>
          </p:cNvPr>
          <p:cNvSpPr txBox="1"/>
          <p:nvPr/>
        </p:nvSpPr>
        <p:spPr>
          <a:xfrm>
            <a:off x="2011620" y="3100167"/>
            <a:ext cx="20953888" cy="83099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AR" sz="44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AR" sz="4400" b="1" dirty="0">
                <a:solidFill>
                  <a:srgbClr val="000000"/>
                </a:solidFill>
              </a:rPr>
              <a:t>Fortalecer las acciones de Centros de atención primaria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AR" sz="4400" b="1" dirty="0">
              <a:solidFill>
                <a:srgbClr val="000000"/>
              </a:solidFill>
            </a:endParaRPr>
          </a:p>
          <a:p>
            <a:pPr marL="571500" lvl="3" indent="-571500" algn="l" rtl="0" latinLnBrk="1" hangingPunct="0">
              <a:buFont typeface="Wingdings" pitchFamily="2" charset="2"/>
              <a:buChar char="Ø"/>
            </a:pPr>
            <a:r>
              <a:rPr lang="es-AR" sz="4400" b="1" dirty="0">
                <a:solidFill>
                  <a:srgbClr val="000000"/>
                </a:solidFill>
              </a:rPr>
              <a:t>Intensificar las acciones de vigilancia de casos sospechosos con acceso al testeo.</a:t>
            </a:r>
          </a:p>
          <a:p>
            <a:pPr lvl="3" algn="l" rtl="0" latinLnBrk="1" hangingPunct="0"/>
            <a:r>
              <a:rPr lang="es-AR" sz="4400" b="1" dirty="0">
                <a:solidFill>
                  <a:srgbClr val="000000"/>
                </a:solidFill>
              </a:rPr>
              <a:t>		</a:t>
            </a:r>
          </a:p>
          <a:p>
            <a:pPr marL="571500" lvl="3" indent="-571500" algn="l" rtl="0" latinLnBrk="1" hangingPunct="0">
              <a:buFont typeface="Wingdings" pitchFamily="2" charset="2"/>
              <a:buChar char="Ø"/>
            </a:pPr>
            <a:r>
              <a:rPr lang="es-AR" sz="4400" b="1" dirty="0">
                <a:solidFill>
                  <a:srgbClr val="000000"/>
                </a:solidFill>
              </a:rPr>
              <a:t>Comunicación oportuna para el aislamiento precoz de casos sopechosos,  de contactos estrechos y de contactos de contactos.</a:t>
            </a:r>
          </a:p>
          <a:p>
            <a:pPr lvl="3" algn="l" rtl="0" latinLnBrk="1" hangingPunct="0"/>
            <a:r>
              <a:rPr lang="es-AR" sz="4400" b="1" dirty="0">
                <a:solidFill>
                  <a:srgbClr val="000000"/>
                </a:solidFill>
              </a:rPr>
              <a:t>				</a:t>
            </a:r>
          </a:p>
          <a:p>
            <a:pPr marL="571500" lvl="3" indent="-571500" algn="l" rtl="0" latinLnBrk="1" hangingPunct="0">
              <a:buFont typeface="Wingdings" pitchFamily="2" charset="2"/>
              <a:buChar char="Ø"/>
            </a:pPr>
            <a:r>
              <a:rPr lang="es-AR" sz="4400" b="1" dirty="0">
                <a:solidFill>
                  <a:srgbClr val="000000"/>
                </a:solidFill>
              </a:rPr>
              <a:t>Priorizar el seguimiento de positivos mayores de 60 y menores de con  comorbilidades, especialmente entre el día 3 y 8.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AR" sz="4400" b="1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1ADC31-EBFB-8C45-8087-408A4E38DCAF}"/>
              </a:ext>
            </a:extLst>
          </p:cNvPr>
          <p:cNvSpPr txBox="1"/>
          <p:nvPr/>
        </p:nvSpPr>
        <p:spPr>
          <a:xfrm>
            <a:off x="2784230" y="1287258"/>
            <a:ext cx="1881554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Etapa de  </a:t>
            </a:r>
            <a:r>
              <a:rPr lang="es-AR" sz="7200" dirty="0">
                <a:solidFill>
                  <a:srgbClr val="000000"/>
                </a:solidFill>
              </a:rPr>
              <a:t>m</a:t>
            </a:r>
            <a:r>
              <a:rPr kumimoji="0" lang="es-AR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itigación ante la escala de casos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75506" y="11357603"/>
            <a:ext cx="22226116" cy="1538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SEGUIMIENTO DOMICILIARIO DE LAS PERSONAS</a:t>
            </a:r>
            <a:r>
              <a:rPr kumimoji="0" lang="es-AR" sz="4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MAYORES DE 60 AÑOS Y CON COMORBILIDAD</a:t>
            </a:r>
            <a:endParaRPr kumimoji="0" lang="es-AR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4646056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A8CD67E-F5B2-634B-A6F9-DC240C9F38B7}"/>
              </a:ext>
            </a:extLst>
          </p:cNvPr>
          <p:cNvSpPr/>
          <p:nvPr/>
        </p:nvSpPr>
        <p:spPr>
          <a:xfrm>
            <a:off x="1616614" y="710551"/>
            <a:ext cx="20469664" cy="499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 IDENTIFICAR EN TU HOGAR</a:t>
            </a:r>
            <a:endParaRPr lang="es-ES" sz="4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4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S" sz="4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Fortalecer el aislamiento oportuno de casos sospechosos y rastreo de contactos, combinando estrategias de ampliación diagnósticas con acciones en terreno.  </a:t>
            </a:r>
            <a:endParaRPr lang="es-AR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2FB211-668E-B441-BA1B-8F6C54595A27}"/>
              </a:ext>
            </a:extLst>
          </p:cNvPr>
          <p:cNvSpPr txBox="1"/>
          <p:nvPr/>
        </p:nvSpPr>
        <p:spPr>
          <a:xfrm>
            <a:off x="3165230" y="6206758"/>
            <a:ext cx="16564708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Estrategias</a:t>
            </a: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AR" sz="4400" dirty="0">
                <a:solidFill>
                  <a:srgbClr val="000000"/>
                </a:solidFill>
              </a:rPr>
              <a:t>	Puestos fijos</a:t>
            </a:r>
          </a:p>
          <a:p>
            <a:pPr lvl="1" algn="l" rtl="0" latinLnBrk="1" hangingPunct="0"/>
            <a:r>
              <a:rPr lang="es-AR" sz="4400" dirty="0">
                <a:solidFill>
                  <a:srgbClr val="000000"/>
                </a:solidFill>
              </a:rPr>
              <a:t>		</a:t>
            </a:r>
            <a:r>
              <a:rPr kumimoji="0" lang="es-A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Estrategias de testeos en puestos fijos</a:t>
            </a:r>
            <a:endParaRPr lang="es-AR" sz="4400" dirty="0">
              <a:solidFill>
                <a:srgbClr val="000000"/>
              </a:solidFill>
            </a:endParaRPr>
          </a:p>
          <a:p>
            <a:pPr marL="571500" lvl="2" indent="-571500" algn="l" rtl="0" latinLnBrk="1" hangingPunct="0">
              <a:buFont typeface="Arial" panose="020B0604020202020204" pitchFamily="34" charset="0"/>
              <a:buChar char="•"/>
            </a:pPr>
            <a:endParaRPr lang="es-AR" sz="4400" dirty="0">
              <a:solidFill>
                <a:srgbClr val="000000"/>
              </a:solidFill>
            </a:endParaRP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AR" sz="4400" dirty="0">
                <a:solidFill>
                  <a:srgbClr val="000000"/>
                </a:solidFill>
              </a:rPr>
              <a:t>	Puesto itinerantes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AR" sz="4400" dirty="0">
                <a:solidFill>
                  <a:srgbClr val="000000"/>
                </a:solidFill>
              </a:rPr>
              <a:t>		Moviles de Testéos</a:t>
            </a:r>
          </a:p>
        </p:txBody>
      </p:sp>
    </p:spTree>
    <p:extLst>
      <p:ext uri="{BB962C8B-B14F-4D97-AF65-F5344CB8AC3E}">
        <p14:creationId xmlns:p14="http://schemas.microsoft.com/office/powerpoint/2010/main" val="325844094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BC119ED-D8ED-0342-8809-29FF27460C2D}"/>
              </a:ext>
            </a:extLst>
          </p:cNvPr>
          <p:cNvSpPr txBox="1"/>
          <p:nvPr/>
        </p:nvSpPr>
        <p:spPr>
          <a:xfrm>
            <a:off x="4885361" y="1333425"/>
            <a:ext cx="14613278" cy="1200325"/>
          </a:xfrm>
          <a:prstGeom prst="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6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Programa Identificar. Puestos Fijos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FF144C-EC96-DA49-A394-D5852FDA3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937" y="4268770"/>
            <a:ext cx="12312264" cy="668064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BABAEA1-B86D-A64E-9814-582563DF2885}"/>
              </a:ext>
            </a:extLst>
          </p:cNvPr>
          <p:cNvSpPr/>
          <p:nvPr/>
        </p:nvSpPr>
        <p:spPr>
          <a:xfrm>
            <a:off x="1066799" y="4268770"/>
            <a:ext cx="1767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6000" b="1" dirty="0">
                <a:solidFill>
                  <a:srgbClr val="000000"/>
                </a:solidFill>
              </a:rPr>
              <a:t>Identificar en tu Barrio</a:t>
            </a:r>
          </a:p>
          <a:p>
            <a:pPr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s-AR" sz="6000" b="1" dirty="0">
              <a:solidFill>
                <a:srgbClr val="000000"/>
              </a:solidFill>
            </a:endParaRPr>
          </a:p>
          <a:p>
            <a:pPr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b="1" dirty="0">
                <a:solidFill>
                  <a:srgbClr val="000000"/>
                </a:solidFill>
              </a:rPr>
              <a:t>Objetivos específicos</a:t>
            </a:r>
          </a:p>
          <a:p>
            <a:pPr marL="571500" indent="-571500" eaLnBrk="1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4000" dirty="0">
                <a:solidFill>
                  <a:srgbClr val="000000"/>
                </a:solidFill>
              </a:rPr>
              <a:t>Actividades de promoción y prevención</a:t>
            </a:r>
          </a:p>
          <a:p>
            <a:pPr marL="571500" indent="-571500" eaLnBrk="1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4000" dirty="0">
                <a:solidFill>
                  <a:srgbClr val="000000"/>
                </a:solidFill>
              </a:rPr>
              <a:t>Vigilancia domiciliaria de casos y contactos</a:t>
            </a:r>
          </a:p>
          <a:p>
            <a:pPr marL="571500" indent="-571500" eaLnBrk="1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4000" dirty="0">
                <a:solidFill>
                  <a:srgbClr val="000000"/>
                </a:solidFill>
              </a:rPr>
              <a:t>Emisión de Alertas</a:t>
            </a:r>
          </a:p>
          <a:p>
            <a:pPr marL="571500" indent="-571500" eaLnBrk="1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4000" dirty="0">
                <a:solidFill>
                  <a:srgbClr val="000000"/>
                </a:solidFill>
              </a:rPr>
              <a:t>Testeo oportuno	</a:t>
            </a:r>
          </a:p>
          <a:p>
            <a:pPr marL="571500" indent="-571500" eaLnBrk="1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4000" dirty="0">
                <a:solidFill>
                  <a:srgbClr val="000000"/>
                </a:solidFill>
              </a:rPr>
              <a:t>Identificación de necesidades</a:t>
            </a:r>
          </a:p>
        </p:txBody>
      </p:sp>
    </p:spTree>
    <p:extLst>
      <p:ext uri="{BB962C8B-B14F-4D97-AF65-F5344CB8AC3E}">
        <p14:creationId xmlns:p14="http://schemas.microsoft.com/office/powerpoint/2010/main" val="416297113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1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289" y="-2"/>
            <a:ext cx="24373423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16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67153" y="914399"/>
            <a:ext cx="22449693" cy="128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D427C27-A31A-4644-B075-9E4DC3963B01}"/>
              </a:ext>
            </a:extLst>
          </p:cNvPr>
          <p:cNvSpPr txBox="1"/>
          <p:nvPr/>
        </p:nvSpPr>
        <p:spPr>
          <a:xfrm>
            <a:off x="6066981" y="4938792"/>
            <a:ext cx="11887199" cy="2739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GRACIAS!!!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2441754" y="905446"/>
            <a:ext cx="17754860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5500" b="1" dirty="0" err="1"/>
              <a:t>Curva</a:t>
            </a:r>
            <a:r>
              <a:rPr sz="5500" b="1" dirty="0"/>
              <a:t> </a:t>
            </a:r>
            <a:r>
              <a:rPr sz="5500" b="1" dirty="0" err="1"/>
              <a:t>epidémica</a:t>
            </a:r>
            <a:r>
              <a:rPr sz="5500" b="1" dirty="0"/>
              <a:t> COVID-19. </a:t>
            </a:r>
            <a:r>
              <a:rPr sz="5500" b="1" dirty="0" err="1"/>
              <a:t>Provincia</a:t>
            </a:r>
            <a:r>
              <a:rPr sz="5500" b="1" dirty="0"/>
              <a:t> de Córdoba.</a:t>
            </a:r>
            <a:r>
              <a:rPr lang="es-AR" sz="5500" b="1" dirty="0"/>
              <a:t> N= 39.388</a:t>
            </a:r>
            <a:endParaRPr sz="5500" b="1" dirty="0"/>
          </a:p>
        </p:txBody>
      </p:sp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5720393" y="8292897"/>
            <a:ext cx="677754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3500" b="1" dirty="0">
                <a:solidFill>
                  <a:srgbClr val="00A3D1"/>
                </a:solidFill>
              </a:rPr>
              <a:t>Casos últimos 7 días</a:t>
            </a:r>
          </a:p>
        </p:txBody>
      </p:sp>
      <p:sp>
        <p:nvSpPr>
          <p:cNvPr id="95" name="Shape 95"/>
          <p:cNvSpPr/>
          <p:nvPr/>
        </p:nvSpPr>
        <p:spPr>
          <a:xfrm>
            <a:off x="20347408" y="8041671"/>
            <a:ext cx="224516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6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>
                <a:solidFill>
                  <a:srgbClr val="1A4770"/>
                </a:solidFill>
              </a:rPr>
              <a:t>11.707</a:t>
            </a:r>
            <a:endParaRPr dirty="0"/>
          </a:p>
        </p:txBody>
      </p:sp>
      <p:sp>
        <p:nvSpPr>
          <p:cNvPr id="96" name="Shape 96"/>
          <p:cNvSpPr/>
          <p:nvPr/>
        </p:nvSpPr>
        <p:spPr>
          <a:xfrm>
            <a:off x="15720393" y="9304014"/>
            <a:ext cx="447622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 dirty="0">
                <a:solidFill>
                  <a:srgbClr val="00A3D1"/>
                </a:solidFill>
              </a:rPr>
              <a:t>Capital</a:t>
            </a:r>
          </a:p>
        </p:txBody>
      </p:sp>
      <p:sp>
        <p:nvSpPr>
          <p:cNvPr id="97" name="Shape 97"/>
          <p:cNvSpPr/>
          <p:nvPr/>
        </p:nvSpPr>
        <p:spPr>
          <a:xfrm>
            <a:off x="20546981" y="9098274"/>
            <a:ext cx="185563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6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>
                <a:solidFill>
                  <a:srgbClr val="1A4770"/>
                </a:solidFill>
              </a:rPr>
              <a:t>5.390</a:t>
            </a:r>
            <a:endParaRPr sz="6000" b="1" dirty="0">
              <a:solidFill>
                <a:srgbClr val="1A4770"/>
              </a:solid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5736196" y="9090407"/>
            <a:ext cx="6777545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5736196" y="10030557"/>
            <a:ext cx="6777544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5720393" y="10316691"/>
            <a:ext cx="447622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0A3D1"/>
                </a:solidFill>
              </a:rPr>
              <a:t>Interior</a:t>
            </a:r>
          </a:p>
        </p:txBody>
      </p:sp>
      <p:sp>
        <p:nvSpPr>
          <p:cNvPr id="101" name="Shape 101"/>
          <p:cNvSpPr/>
          <p:nvPr/>
        </p:nvSpPr>
        <p:spPr>
          <a:xfrm>
            <a:off x="20546981" y="10110951"/>
            <a:ext cx="185563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6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>
                <a:solidFill>
                  <a:srgbClr val="1A4770"/>
                </a:solidFill>
              </a:rPr>
              <a:t>6.317</a:t>
            </a:r>
            <a:endParaRPr sz="6000" b="1" dirty="0">
              <a:solidFill>
                <a:srgbClr val="1A4770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5736196" y="11043235"/>
            <a:ext cx="6777544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029833" y="12055912"/>
            <a:ext cx="19425356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" name="Shape 94"/>
          <p:cNvSpPr/>
          <p:nvPr/>
        </p:nvSpPr>
        <p:spPr>
          <a:xfrm>
            <a:off x="15720392" y="6970140"/>
            <a:ext cx="677754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3500" b="1" dirty="0">
                <a:solidFill>
                  <a:srgbClr val="00A3D1"/>
                </a:solidFill>
              </a:rPr>
              <a:t>Días totales</a:t>
            </a:r>
            <a:endParaRPr sz="3500" b="1" dirty="0">
              <a:solidFill>
                <a:srgbClr val="00A3D1"/>
              </a:solidFill>
            </a:endParaRPr>
          </a:p>
        </p:txBody>
      </p:sp>
      <p:sp>
        <p:nvSpPr>
          <p:cNvPr id="21" name="Shape 95"/>
          <p:cNvSpPr/>
          <p:nvPr/>
        </p:nvSpPr>
        <p:spPr>
          <a:xfrm>
            <a:off x="18918938" y="6809754"/>
            <a:ext cx="143564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6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>
                <a:solidFill>
                  <a:srgbClr val="1A4770"/>
                </a:solidFill>
              </a:rPr>
              <a:t>214</a:t>
            </a:r>
            <a:r>
              <a:rPr sz="6000" b="1" dirty="0">
                <a:solidFill>
                  <a:srgbClr val="1A4770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8BC66F-F5E6-6C47-AECE-9F4318FA3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8" y="1928627"/>
            <a:ext cx="14492357" cy="98587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5E3D53-E1F2-E345-9CD0-7DCAE89449D3}"/>
              </a:ext>
            </a:extLst>
          </p:cNvPr>
          <p:cNvSpPr txBox="1"/>
          <p:nvPr/>
        </p:nvSpPr>
        <p:spPr>
          <a:xfrm>
            <a:off x="15370025" y="2477084"/>
            <a:ext cx="8136307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El dia 1 de octubre registró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4000" dirty="0">
                <a:solidFill>
                  <a:srgbClr val="000000"/>
                </a:solidFill>
              </a:rPr>
              <a:t>la mayor cantidad de casos según FIS con  2.018.</a:t>
            </a:r>
            <a:endParaRPr kumimoji="0" lang="es-A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009664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4676426" y="1022159"/>
            <a:ext cx="13151036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>
              <a:defRPr sz="1800" b="0"/>
            </a:pPr>
            <a:r>
              <a:rPr sz="5500" b="1" dirty="0"/>
              <a:t>C</a:t>
            </a:r>
            <a:r>
              <a:rPr lang="es-AR" sz="5500" b="1" dirty="0" err="1"/>
              <a:t>asos</a:t>
            </a:r>
            <a:r>
              <a:rPr lang="es-AR" sz="5500" b="1" dirty="0"/>
              <a:t> </a:t>
            </a:r>
            <a:r>
              <a:rPr sz="5500" b="1" dirty="0"/>
              <a:t>COVID-19</a:t>
            </a:r>
            <a:r>
              <a:rPr lang="es-AR" sz="5500" b="1" dirty="0"/>
              <a:t> según nexo epidemiológico</a:t>
            </a:r>
            <a:r>
              <a:rPr sz="5500" b="1" dirty="0"/>
              <a:t>. </a:t>
            </a:r>
            <a:endParaRPr lang="en-US" sz="5500" b="1" dirty="0"/>
          </a:p>
          <a:p>
            <a:pPr algn="ctr">
              <a:defRPr sz="1800" b="0"/>
            </a:pPr>
            <a:r>
              <a:rPr sz="5500" b="1" dirty="0" err="1"/>
              <a:t>Provincia</a:t>
            </a:r>
            <a:r>
              <a:rPr sz="5500" b="1" dirty="0"/>
              <a:t> de </a:t>
            </a:r>
            <a:r>
              <a:rPr sz="5400" b="1" dirty="0"/>
              <a:t>Córdoba.</a:t>
            </a:r>
            <a:r>
              <a:rPr lang="en-US" sz="5400" b="1" dirty="0"/>
              <a:t> </a:t>
            </a:r>
            <a:r>
              <a:rPr lang="es-AR" sz="5400" dirty="0"/>
              <a:t>N= 39.388</a:t>
            </a:r>
            <a:endParaRPr sz="5500" b="1" dirty="0"/>
          </a:p>
        </p:txBody>
      </p:sp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3029833" y="12055912"/>
            <a:ext cx="19425356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1795760" y="4794147"/>
            <a:ext cx="9631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49% de los casos se puede identificar cual es el nexo de transmisión de la enfermedad.</a:t>
            </a:r>
          </a:p>
          <a:p>
            <a:pPr algn="just"/>
            <a:r>
              <a:rPr lang="es-A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A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 mayoría las infecciones se adquieren dentro del ámbito de sus vínculos mas cercanos o laboral.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FC3957-CCF4-5D48-B421-FC58BBF93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224" y="3329273"/>
            <a:ext cx="8046720" cy="76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742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4102764" y="411705"/>
            <a:ext cx="10502875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>
              <a:defRPr sz="1800" b="0"/>
            </a:pPr>
            <a:r>
              <a:rPr sz="5500" b="1" dirty="0"/>
              <a:t>C</a:t>
            </a:r>
            <a:r>
              <a:rPr lang="es-AR" sz="5500" b="1" dirty="0" err="1"/>
              <a:t>asos</a:t>
            </a:r>
            <a:r>
              <a:rPr lang="es-AR" sz="5500" b="1" dirty="0"/>
              <a:t> </a:t>
            </a:r>
            <a:r>
              <a:rPr sz="5500" b="1" dirty="0"/>
              <a:t>COVID-19</a:t>
            </a:r>
            <a:r>
              <a:rPr lang="es-AR" sz="5500" b="1" dirty="0"/>
              <a:t> según edad y sexo</a:t>
            </a:r>
            <a:r>
              <a:rPr sz="5500" b="1" dirty="0"/>
              <a:t>. </a:t>
            </a:r>
            <a:endParaRPr lang="en-US" sz="5500" b="1" dirty="0"/>
          </a:p>
          <a:p>
            <a:pPr algn="ctr">
              <a:defRPr sz="1800" b="0"/>
            </a:pPr>
            <a:r>
              <a:rPr sz="5500" b="1" dirty="0" err="1"/>
              <a:t>Provincia</a:t>
            </a:r>
            <a:r>
              <a:rPr sz="5500" b="1" dirty="0"/>
              <a:t> de Córdoba</a:t>
            </a:r>
            <a:r>
              <a:rPr sz="5400" dirty="0"/>
              <a:t>.</a:t>
            </a:r>
            <a:r>
              <a:rPr lang="es-AR" sz="5400" dirty="0"/>
              <a:t> N= 39.388</a:t>
            </a:r>
          </a:p>
          <a:p>
            <a:pPr lvl="0" algn="ctr">
              <a:defRPr sz="1800" b="0"/>
            </a:pPr>
            <a:endParaRPr sz="5500" b="1" dirty="0"/>
          </a:p>
        </p:txBody>
      </p:sp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3029833" y="12055912"/>
            <a:ext cx="19425356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64BBB7-C775-9048-A215-E488C16575B9}"/>
              </a:ext>
            </a:extLst>
          </p:cNvPr>
          <p:cNvSpPr txBox="1"/>
          <p:nvPr/>
        </p:nvSpPr>
        <p:spPr>
          <a:xfrm>
            <a:off x="16225218" y="3625807"/>
            <a:ext cx="67458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diferencias en cuanto a la presentación  de covid según sexo.</a:t>
            </a:r>
          </a:p>
          <a:p>
            <a:pPr algn="just"/>
            <a:endParaRPr lang="es-A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de 20 a 59 años concentra el 73% de los casos en ambos sexos.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87" y="2407920"/>
            <a:ext cx="14539214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18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5760197" y="3524379"/>
            <a:ext cx="7731569" cy="652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just">
              <a:defRPr sz="1800" b="0">
                <a:solidFill>
                  <a:srgbClr val="000000"/>
                </a:solidFill>
              </a:defRPr>
            </a:pPr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 b="0">
                <a:solidFill>
                  <a:srgbClr val="000000"/>
                </a:solidFill>
              </a:defRPr>
            </a:pPr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en capital como en el interior, el pico se registró el 01 de octubre con 991 y 1.027 casos respectivamente.</a:t>
            </a:r>
          </a:p>
          <a:p>
            <a:pPr lvl="0" algn="just">
              <a:defRPr sz="1800" b="0">
                <a:solidFill>
                  <a:srgbClr val="000000"/>
                </a:solidFill>
              </a:defRPr>
            </a:pPr>
            <a:endParaRPr lang="es-AR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 b="0">
                <a:solidFill>
                  <a:srgbClr val="000000"/>
                </a:solidFill>
              </a:defRPr>
            </a:pPr>
            <a:endParaRPr lang="es-AR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 b="0">
                <a:solidFill>
                  <a:srgbClr val="000000"/>
                </a:solidFill>
              </a:defRPr>
            </a:pPr>
            <a:endParaRPr lang="es-AR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 b="0">
                <a:solidFill>
                  <a:srgbClr val="000000"/>
                </a:solidFill>
              </a:defRPr>
            </a:pPr>
            <a:r>
              <a:rPr lang="es-AR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Duplicación </a:t>
            </a:r>
          </a:p>
          <a:p>
            <a:pPr lvl="0" algn="just">
              <a:defRPr sz="1800" b="0">
                <a:solidFill>
                  <a:srgbClr val="000000"/>
                </a:solidFill>
              </a:defRPr>
            </a:pPr>
            <a:r>
              <a:rPr lang="es-AR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Capital: 13,0 días </a:t>
            </a:r>
          </a:p>
          <a:p>
            <a:pPr lvl="0" algn="just">
              <a:defRPr sz="1800" b="0">
                <a:solidFill>
                  <a:srgbClr val="000000"/>
                </a:solidFill>
              </a:defRPr>
            </a:pPr>
            <a:r>
              <a:rPr lang="es-AR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Interior: 14,5 días</a:t>
            </a:r>
          </a:p>
        </p:txBody>
      </p:sp>
      <p:sp>
        <p:nvSpPr>
          <p:cNvPr id="20" name="2 CuadroTexto"/>
          <p:cNvSpPr txBox="1"/>
          <p:nvPr/>
        </p:nvSpPr>
        <p:spPr>
          <a:xfrm>
            <a:off x="914217" y="642984"/>
            <a:ext cx="19837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>
                <a:solidFill>
                  <a:schemeClr val="tx1"/>
                </a:solidFill>
              </a:rPr>
              <a:t>Curva epidémica de capital e interior. Provincia de Córdoba. N=39.388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295046"/>
            <a:ext cx="15002982" cy="109835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57F94-F653-FD45-89A6-27597B3C597B}"/>
              </a:ext>
            </a:extLst>
          </p:cNvPr>
          <p:cNvSpPr txBox="1"/>
          <p:nvPr/>
        </p:nvSpPr>
        <p:spPr>
          <a:xfrm>
            <a:off x="2590800" y="3524379"/>
            <a:ext cx="277368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l" rtl="0" latinLnBrk="1" hangingPunct="0"/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N= </a:t>
            </a:r>
            <a:r>
              <a:rPr lang="es-AR" dirty="0"/>
              <a:t>22.135</a:t>
            </a:r>
            <a:endParaRPr lang="es-A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58E4A4-8455-434C-A39C-BD9925A1A8E8}"/>
              </a:ext>
            </a:extLst>
          </p:cNvPr>
          <p:cNvSpPr txBox="1"/>
          <p:nvPr/>
        </p:nvSpPr>
        <p:spPr>
          <a:xfrm>
            <a:off x="9174480" y="3524379"/>
            <a:ext cx="347472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l" rtl="0" latinLnBrk="1" hangingPunct="0"/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N=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 17.253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78450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4801095" y="1401995"/>
            <a:ext cx="14274742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Casos </a:t>
            </a:r>
            <a:r>
              <a:rPr lang="es-ES" sz="5500" b="1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onfirmados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500" b="1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esidencia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COVID-19. </a:t>
            </a:r>
          </a:p>
          <a:p>
            <a:pPr lvl="0" algn="ctr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de Córdoba.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38" y="3675730"/>
            <a:ext cx="23266102" cy="88515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79066"/>
              </p:ext>
            </p:extLst>
          </p:nvPr>
        </p:nvGraphicFramePr>
        <p:xfrm>
          <a:off x="2639661" y="4679603"/>
          <a:ext cx="7620000" cy="2225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58865">
                  <a:extLst>
                    <a:ext uri="{9D8B030D-6E8A-4147-A177-3AD203B41FA5}">
                      <a16:colId xmlns:a16="http://schemas.microsoft.com/office/drawing/2014/main" val="805445361"/>
                    </a:ext>
                  </a:extLst>
                </a:gridCol>
                <a:gridCol w="3161135">
                  <a:extLst>
                    <a:ext uri="{9D8B030D-6E8A-4147-A177-3AD203B41FA5}">
                      <a16:colId xmlns:a16="http://schemas.microsoft.com/office/drawing/2014/main" val="23359203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AR" sz="3600" u="none" strike="noStrike" dirty="0">
                          <a:effectLst/>
                        </a:rPr>
                        <a:t>  Capital </a:t>
                      </a:r>
                      <a:endParaRPr lang="es-A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17.253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5112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AR" sz="3600" u="none" strike="noStrike" dirty="0">
                          <a:effectLst/>
                        </a:rPr>
                        <a:t>      Casos activos</a:t>
                      </a:r>
                      <a:endParaRPr lang="es-A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3600" u="none" strike="noStrike" dirty="0">
                          <a:effectLst/>
                        </a:rPr>
                        <a:t>9.977</a:t>
                      </a:r>
                      <a:endParaRPr lang="es-A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98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AR" sz="3600" u="none" strike="noStrike" dirty="0">
                          <a:effectLst/>
                        </a:rPr>
                        <a:t>  Interior</a:t>
                      </a:r>
                      <a:endParaRPr lang="es-A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3600" u="none" strike="noStrike" dirty="0">
                          <a:effectLst/>
                        </a:rPr>
                        <a:t>22.135</a:t>
                      </a:r>
                      <a:endParaRPr lang="es-A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6232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AR" sz="3600" u="none" strike="noStrike" dirty="0">
                          <a:effectLst/>
                        </a:rPr>
                        <a:t>     Casos activos</a:t>
                      </a:r>
                      <a:endParaRPr lang="es-A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5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890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3044653" y="730808"/>
            <a:ext cx="9590313" cy="253915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/>
            </a:pPr>
            <a:r>
              <a:rPr lang="es-ES" sz="5500" b="1" dirty="0"/>
              <a:t>Tasa </a:t>
            </a:r>
            <a:r>
              <a:rPr lang="es-AR" sz="5500" b="1" dirty="0"/>
              <a:t>de incidencia</a:t>
            </a:r>
            <a:r>
              <a:rPr sz="5500" b="1" dirty="0"/>
              <a:t> COVID-19</a:t>
            </a:r>
            <a:r>
              <a:rPr lang="es-AR" sz="5500" b="1" dirty="0"/>
              <a:t> por 1.000 hab. según departamento</a:t>
            </a:r>
            <a:r>
              <a:rPr sz="5500" b="1" dirty="0"/>
              <a:t>. </a:t>
            </a:r>
            <a:endParaRPr lang="es-AR" sz="5500" b="1" dirty="0"/>
          </a:p>
          <a:p>
            <a:pPr lvl="0" algn="ctr">
              <a:defRPr sz="1800" b="0"/>
            </a:pPr>
            <a:r>
              <a:rPr sz="5500" b="1" dirty="0" err="1"/>
              <a:t>Provincia</a:t>
            </a:r>
            <a:r>
              <a:rPr sz="5500" b="1" dirty="0"/>
              <a:t> de Córdoba.</a:t>
            </a:r>
            <a:r>
              <a:rPr lang="es-AR" sz="5500" b="1" dirty="0"/>
              <a:t> </a:t>
            </a:r>
            <a:endParaRPr sz="5500" b="1" dirty="0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D13ED3C-FA52-40CF-83DF-CC0C4D5CF900}"/>
              </a:ext>
            </a:extLst>
          </p:cNvPr>
          <p:cNvSpPr txBox="1"/>
          <p:nvPr/>
        </p:nvSpPr>
        <p:spPr>
          <a:xfrm>
            <a:off x="12742511" y="4444288"/>
            <a:ext cx="1019459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AR" sz="4800" dirty="0"/>
              <a:t>Las mayores tasas de incidencia se observan en los departamentos:</a:t>
            </a:r>
          </a:p>
          <a:p>
            <a:pPr algn="l"/>
            <a:endParaRPr lang="es-AR" sz="4800" dirty="0"/>
          </a:p>
          <a:p>
            <a:pPr algn="l"/>
            <a:r>
              <a:rPr lang="es-AR" sz="4800" dirty="0"/>
              <a:t>            Río Cuarto (26,67%</a:t>
            </a:r>
            <a:r>
              <a:rPr lang="es-AR" sz="3200" dirty="0"/>
              <a:t>0</a:t>
            </a:r>
            <a:r>
              <a:rPr lang="es-AR" sz="4800" dirty="0"/>
              <a:t>), </a:t>
            </a:r>
          </a:p>
          <a:p>
            <a:pPr algn="l"/>
            <a:r>
              <a:rPr lang="es-AR" sz="4800" dirty="0"/>
              <a:t>            Marcos Juárez (20,28%</a:t>
            </a:r>
            <a:r>
              <a:rPr lang="es-AR" sz="3200" dirty="0"/>
              <a:t>0</a:t>
            </a:r>
            <a:r>
              <a:rPr lang="es-AR" sz="4800" dirty="0"/>
              <a:t>), </a:t>
            </a:r>
          </a:p>
          <a:p>
            <a:pPr algn="l"/>
            <a:r>
              <a:rPr lang="es-AR" sz="4800" dirty="0"/>
              <a:t>            Juárez Celman (17,79%</a:t>
            </a:r>
            <a:r>
              <a:rPr lang="es-AR" sz="3200" dirty="0"/>
              <a:t>0</a:t>
            </a:r>
            <a:r>
              <a:rPr lang="es-AR" sz="4800" dirty="0"/>
              <a:t>) y </a:t>
            </a:r>
          </a:p>
          <a:p>
            <a:pPr algn="l"/>
            <a:r>
              <a:rPr lang="es-AR" sz="4800" dirty="0"/>
              <a:t>            Tercero Arriba (17,75,%</a:t>
            </a:r>
            <a:r>
              <a:rPr lang="es-AR" sz="3200" dirty="0"/>
              <a:t>0</a:t>
            </a:r>
            <a:r>
              <a:rPr lang="es-AR" sz="4800" dirty="0"/>
              <a:t>)</a:t>
            </a: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FC2F4B0B-27B8-F14F-BED4-257AE917D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" y="280694"/>
            <a:ext cx="9590314" cy="1285150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577849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3029833" y="12055912"/>
            <a:ext cx="19425356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11" y="1170842"/>
            <a:ext cx="23816177" cy="12083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2" name="Shape 92"/>
          <p:cNvSpPr/>
          <p:nvPr/>
        </p:nvSpPr>
        <p:spPr>
          <a:xfrm>
            <a:off x="732305" y="256078"/>
            <a:ext cx="21650159" cy="169277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/>
            </a:pPr>
            <a:r>
              <a:rPr sz="5500" b="1" dirty="0"/>
              <a:t>C</a:t>
            </a:r>
            <a:r>
              <a:rPr lang="es-AR" sz="5500" b="1" dirty="0"/>
              <a:t>asos y tasas de incidencia</a:t>
            </a:r>
            <a:r>
              <a:rPr sz="5500" b="1" dirty="0"/>
              <a:t> COVID-19</a:t>
            </a:r>
            <a:r>
              <a:rPr lang="es-AR" sz="5500" b="1" dirty="0"/>
              <a:t> por 1.000 hab según departamento</a:t>
            </a:r>
            <a:r>
              <a:rPr sz="5500" b="1" dirty="0"/>
              <a:t>. </a:t>
            </a:r>
            <a:endParaRPr lang="es-AR" sz="5500" b="1" dirty="0"/>
          </a:p>
          <a:p>
            <a:pPr lvl="0" algn="ctr">
              <a:defRPr sz="1800" b="0"/>
            </a:pPr>
            <a:r>
              <a:rPr sz="5500" b="1" dirty="0" err="1"/>
              <a:t>Provincia</a:t>
            </a:r>
            <a:r>
              <a:rPr sz="5500" b="1" dirty="0"/>
              <a:t> de Córdoba.</a:t>
            </a:r>
            <a:r>
              <a:rPr lang="es-AR" sz="5500" b="1" dirty="0"/>
              <a:t> </a:t>
            </a:r>
            <a:endParaRPr sz="5500" b="1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64D7161-9EC5-014C-93E6-0C8DDFC0FD0B}"/>
              </a:ext>
            </a:extLst>
          </p:cNvPr>
          <p:cNvCxnSpPr/>
          <p:nvPr/>
        </p:nvCxnSpPr>
        <p:spPr>
          <a:xfrm flipH="1">
            <a:off x="3029833" y="5181600"/>
            <a:ext cx="20177760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642FCB9-728B-1E41-98C0-21B22BA74ADE}"/>
              </a:ext>
            </a:extLst>
          </p:cNvPr>
          <p:cNvCxnSpPr/>
          <p:nvPr/>
        </p:nvCxnSpPr>
        <p:spPr>
          <a:xfrm flipH="1">
            <a:off x="3029833" y="6461760"/>
            <a:ext cx="20177760" cy="0"/>
          </a:xfrm>
          <a:prstGeom prst="straightConnector1">
            <a:avLst/>
          </a:prstGeom>
          <a:noFill/>
          <a:ln w="57150" cap="flat">
            <a:solidFill>
              <a:srgbClr val="FFC00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8076435-52B1-FC46-9710-6418FAAC7734}"/>
              </a:ext>
            </a:extLst>
          </p:cNvPr>
          <p:cNvSpPr txBox="1"/>
          <p:nvPr/>
        </p:nvSpPr>
        <p:spPr>
          <a:xfrm>
            <a:off x="3718560" y="4480560"/>
            <a:ext cx="448056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Argentina  16,86 %</a:t>
            </a:r>
            <a:r>
              <a:rPr kumimoji="0" lang="es-A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  <a:endParaRPr kumimoji="0" lang="es-A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127A1A-714D-8941-AF51-72E07EAE0E82}"/>
              </a:ext>
            </a:extLst>
          </p:cNvPr>
          <p:cNvSpPr txBox="1"/>
          <p:nvPr/>
        </p:nvSpPr>
        <p:spPr>
          <a:xfrm>
            <a:off x="3718560" y="5730240"/>
            <a:ext cx="423672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Córdoba 12,26 %</a:t>
            </a:r>
            <a:r>
              <a:rPr kumimoji="0" lang="es-A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  <a:endParaRPr kumimoji="0" lang="es-A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9341D8-4A9D-AB48-B5B8-8F11FBC3D614}"/>
              </a:ext>
            </a:extLst>
          </p:cNvPr>
          <p:cNvSpPr txBox="1"/>
          <p:nvPr/>
        </p:nvSpPr>
        <p:spPr>
          <a:xfrm>
            <a:off x="2759902" y="2437561"/>
            <a:ext cx="18864193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Son 4 los departamentos por encima de la media Nacional y 7 por encima de la Provincial</a:t>
            </a:r>
          </a:p>
        </p:txBody>
      </p:sp>
    </p:spTree>
    <p:extLst>
      <p:ext uri="{BB962C8B-B14F-4D97-AF65-F5344CB8AC3E}">
        <p14:creationId xmlns:p14="http://schemas.microsoft.com/office/powerpoint/2010/main" val="17036811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769</Words>
  <Application>Microsoft Office PowerPoint</Application>
  <PresentationFormat>Personalizado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Helvetica Neue</vt:lpstr>
      <vt:lpstr>Times New Roman</vt:lpstr>
      <vt:lpstr>Wingdings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Grace</dc:creator>
  <cp:lastModifiedBy>Maria Barbas</cp:lastModifiedBy>
  <cp:revision>296</cp:revision>
  <dcterms:modified xsi:type="dcterms:W3CDTF">2020-10-07T14:25:14Z</dcterms:modified>
</cp:coreProperties>
</file>