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2" r:id="rId13"/>
    <p:sldId id="269" r:id="rId14"/>
  </p:sldIdLst>
  <p:sldSz cx="9144000" cy="5143500" type="screen16x9"/>
  <p:notesSz cx="6858000" cy="9144000"/>
  <p:embeddedFontLst>
    <p:embeddedFont>
      <p:font typeface="Anton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icrosoft JhengHei" panose="020B0604030504040204" pitchFamily="34" charset="-12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as Matut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4F8A"/>
    <a:srgbClr val="005DA2"/>
    <a:srgbClr val="FF5B5B"/>
    <a:srgbClr val="FFEEBD"/>
    <a:srgbClr val="FFF7E1"/>
    <a:srgbClr val="FFE6A2"/>
    <a:srgbClr val="F2A1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84F8AA-BEBF-4805-AED9-32A193462FF1}">
  <a:tblStyle styleId="{D484F8AA-BEBF-4805-AED9-32A193462F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4c383427f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4c383427f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d77a9e1a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d77a9e1a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4c383427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94c383427f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4c383427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4c383427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4c383427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4c383427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0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4c383427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4c383427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4c383427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4c383427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ac2efd8f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ac2efd8f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4c383427f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4c383427f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ac2efd8fd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ac2efd8fd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d77a9e1a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d77a9e1a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6674" y="1717075"/>
            <a:ext cx="505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nton"/>
                <a:ea typeface="Microsoft JhengHei" panose="020B0604030504040204" pitchFamily="34" charset="-120"/>
                <a:cs typeface="Anton"/>
                <a:sym typeface="Anton"/>
              </a:rPr>
              <a:t>FONDO MUNICIPAL PARA EL </a:t>
            </a:r>
            <a:br>
              <a:rPr lang="en" dirty="0">
                <a:latin typeface="Anton"/>
                <a:ea typeface="Microsoft JhengHei" panose="020B0604030504040204" pitchFamily="34" charset="-120"/>
                <a:cs typeface="Anton"/>
                <a:sym typeface="Anton"/>
              </a:rPr>
            </a:br>
            <a:r>
              <a:rPr lang="es-AR" dirty="0">
                <a:latin typeface="Anton"/>
                <a:ea typeface="Microsoft JhengHei" panose="020B0604030504040204" pitchFamily="34" charset="-120"/>
                <a:cs typeface="Anton"/>
                <a:sym typeface="Anton"/>
              </a:rPr>
              <a:t>REINTEGRO DEL IVA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416674" y="3623700"/>
            <a:ext cx="5053499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Una solución que genera más recursos para los municipios y mejores respuestas para los vecinos</a:t>
            </a:r>
            <a:endParaRPr dirty="0"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1;p21">
            <a:extLst>
              <a:ext uri="{FF2B5EF4-FFF2-40B4-BE49-F238E27FC236}">
                <a16:creationId xmlns:a16="http://schemas.microsoft.com/office/drawing/2014/main" id="{45459FAA-484C-47C9-BA41-DB92B8D4F4B5}"/>
              </a:ext>
            </a:extLst>
          </p:cNvPr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212;p21">
            <a:extLst>
              <a:ext uri="{FF2B5EF4-FFF2-40B4-BE49-F238E27FC236}">
                <a16:creationId xmlns:a16="http://schemas.microsoft.com/office/drawing/2014/main" id="{41F6110D-4B62-414F-9BA4-1B7D86A18ADC}"/>
              </a:ext>
            </a:extLst>
          </p:cNvPr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13;p21">
            <a:extLst>
              <a:ext uri="{FF2B5EF4-FFF2-40B4-BE49-F238E27FC236}">
                <a16:creationId xmlns:a16="http://schemas.microsoft.com/office/drawing/2014/main" id="{6EBC19D2-9F7A-417F-BCB0-51505951A801}"/>
              </a:ext>
            </a:extLst>
          </p:cNvPr>
          <p:cNvSpPr txBox="1"/>
          <p:nvPr/>
        </p:nvSpPr>
        <p:spPr>
          <a:xfrm>
            <a:off x="397200" y="298724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¿CUÁLES SON SUS BENEFICIOS?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pic>
        <p:nvPicPr>
          <p:cNvPr id="8" name="Google Shape;229;p21">
            <a:extLst>
              <a:ext uri="{FF2B5EF4-FFF2-40B4-BE49-F238E27FC236}">
                <a16:creationId xmlns:a16="http://schemas.microsoft.com/office/drawing/2014/main" id="{3FA481F7-77B9-40B9-85B4-5A439E65CAF4}"/>
              </a:ext>
            </a:extLst>
          </p:cNvPr>
          <p:cNvPicPr preferRelativeResize="0"/>
          <p:nvPr/>
        </p:nvPicPr>
        <p:blipFill>
          <a:blip r:embed="rId2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3C44DCD4-70F9-4983-A801-4CA16150A068}"/>
              </a:ext>
            </a:extLst>
          </p:cNvPr>
          <p:cNvGrpSpPr/>
          <p:nvPr/>
        </p:nvGrpSpPr>
        <p:grpSpPr>
          <a:xfrm>
            <a:off x="0" y="1095826"/>
            <a:ext cx="8678975" cy="4010560"/>
            <a:chOff x="0" y="1095826"/>
            <a:chExt cx="8678975" cy="4010560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47DB426-15CD-47F5-A292-A72AA9B2CF5A}"/>
                </a:ext>
              </a:extLst>
            </p:cNvPr>
            <p:cNvSpPr txBox="1"/>
            <p:nvPr/>
          </p:nvSpPr>
          <p:spPr>
            <a:xfrm>
              <a:off x="5992925" y="1095826"/>
              <a:ext cx="2686050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1600" b="1" dirty="0">
                  <a:solidFill>
                    <a:srgbClr val="004F8A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FOMENTA LA INFRAESTRUCTURA</a:t>
              </a:r>
            </a:p>
            <a:p>
              <a:pPr algn="r"/>
              <a:r>
                <a:rPr lang="es-AR" sz="128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 Fondo se destinará a la ejecución de obras de infraestructura sanitaria, educativa, hospitalaria, de vivienda y/o vial.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A166021-10DA-4462-A836-51933CABAE1A}"/>
                </a:ext>
              </a:extLst>
            </p:cNvPr>
            <p:cNvSpPr txBox="1"/>
            <p:nvPr/>
          </p:nvSpPr>
          <p:spPr>
            <a:xfrm>
              <a:off x="465023" y="3265480"/>
              <a:ext cx="300646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>
                  <a:solidFill>
                    <a:srgbClr val="004F8A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 UN CANAL EFICAZ</a:t>
              </a:r>
            </a:p>
            <a:p>
              <a:r>
                <a:rPr lang="es-AR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 fondo representará un incremento de hasta un 21,3% de la obra pública local, con un costo para el tesoro nacional de sólo el 0,071% del PIB*</a:t>
              </a:r>
            </a:p>
            <a:p>
              <a:r>
                <a:rPr lang="es-AR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Canaliza los recursos a donde las necesidades son más próximas: los municipios.</a:t>
              </a:r>
            </a:p>
            <a:p>
              <a:endParaRPr lang="es-AR" dirty="0">
                <a:solidFill>
                  <a:schemeClr val="tx1"/>
                </a:solidFill>
                <a:latin typeface="Calibri 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A52791E6-652E-4386-B136-D330A4E50412}"/>
                </a:ext>
              </a:extLst>
            </p:cNvPr>
            <p:cNvSpPr txBox="1"/>
            <p:nvPr/>
          </p:nvSpPr>
          <p:spPr>
            <a:xfrm>
              <a:off x="465023" y="1095826"/>
              <a:ext cx="2765624" cy="156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>
                  <a:solidFill>
                    <a:srgbClr val="004F8A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PROMUEVE LA AUTONOMÍA LOCAL</a:t>
              </a:r>
            </a:p>
            <a:p>
              <a:r>
                <a:rPr lang="es-AR" sz="1275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 promedio, sólo el 40% de los recursos municipales son de origen propio. En general los estados locales presentan gran dependencia de la coparticipación.</a:t>
              </a:r>
              <a:endParaRPr lang="es-AR" sz="1275" dirty="0">
                <a:solidFill>
                  <a:schemeClr val="tx1"/>
                </a:solidFill>
                <a:latin typeface="Calibri "/>
                <a:cs typeface="Calibri Light" panose="020F030202020403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8C61C00-B51A-4061-9884-9A67EEBEC6B7}"/>
                </a:ext>
              </a:extLst>
            </p:cNvPr>
            <p:cNvSpPr txBox="1"/>
            <p:nvPr/>
          </p:nvSpPr>
          <p:spPr>
            <a:xfrm>
              <a:off x="5992925" y="3265482"/>
              <a:ext cx="2686050" cy="927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1600" b="1" dirty="0">
                  <a:solidFill>
                    <a:srgbClr val="004F8A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ROBUSTECE EL FEDERALISMO</a:t>
              </a:r>
            </a:p>
            <a:p>
              <a:pPr algn="r"/>
              <a:r>
                <a:rPr lang="es-AR" sz="1275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 fondo representa el incremento de recursos distribuidos de manera automática y de federal.</a:t>
              </a:r>
              <a:endParaRPr lang="es-AR" dirty="0">
                <a:solidFill>
                  <a:schemeClr val="tx1"/>
                </a:solidFill>
                <a:latin typeface="Calibri "/>
              </a:endParaRPr>
            </a:p>
          </p:txBody>
        </p:sp>
        <p:sp>
          <p:nvSpPr>
            <p:cNvPr id="5" name="Rombo 4">
              <a:extLst>
                <a:ext uri="{FF2B5EF4-FFF2-40B4-BE49-F238E27FC236}">
                  <a16:creationId xmlns:a16="http://schemas.microsoft.com/office/drawing/2014/main" id="{AAE68492-280C-4025-86C3-31F8B1FD15F6}"/>
                </a:ext>
              </a:extLst>
            </p:cNvPr>
            <p:cNvSpPr/>
            <p:nvPr/>
          </p:nvSpPr>
          <p:spPr>
            <a:xfrm>
              <a:off x="3805481" y="1254820"/>
              <a:ext cx="1540239" cy="1526427"/>
            </a:xfrm>
            <a:prstGeom prst="diamond">
              <a:avLst/>
            </a:prstGeom>
            <a:noFill/>
            <a:ln w="19050"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900" dirty="0">
                <a:solidFill>
                  <a:schemeClr val="tx1"/>
                </a:solidFill>
              </a:endParaRPr>
            </a:p>
          </p:txBody>
        </p:sp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8C47596B-0D58-4262-99DE-4F46BF7B4D89}"/>
                </a:ext>
              </a:extLst>
            </p:cNvPr>
            <p:cNvSpPr/>
            <p:nvPr/>
          </p:nvSpPr>
          <p:spPr>
            <a:xfrm>
              <a:off x="4645212" y="2096774"/>
              <a:ext cx="1540239" cy="1526427"/>
            </a:xfrm>
            <a:prstGeom prst="diamond">
              <a:avLst/>
            </a:prstGeom>
            <a:noFill/>
            <a:ln w="19050"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900" dirty="0">
                <a:solidFill>
                  <a:schemeClr val="tx1"/>
                </a:solidFill>
              </a:endParaRPr>
            </a:p>
          </p:txBody>
        </p:sp>
        <p:sp>
          <p:nvSpPr>
            <p:cNvPr id="11" name="Rombo 10">
              <a:extLst>
                <a:ext uri="{FF2B5EF4-FFF2-40B4-BE49-F238E27FC236}">
                  <a16:creationId xmlns:a16="http://schemas.microsoft.com/office/drawing/2014/main" id="{3B7C54A9-D56A-4253-B8DB-44F1B6B505B2}"/>
                </a:ext>
              </a:extLst>
            </p:cNvPr>
            <p:cNvSpPr/>
            <p:nvPr/>
          </p:nvSpPr>
          <p:spPr>
            <a:xfrm>
              <a:off x="3773761" y="2938728"/>
              <a:ext cx="1540239" cy="1526427"/>
            </a:xfrm>
            <a:prstGeom prst="diamond">
              <a:avLst/>
            </a:prstGeom>
            <a:noFill/>
            <a:ln w="19050"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900" dirty="0">
                <a:solidFill>
                  <a:schemeClr val="tx1"/>
                </a:solidFill>
              </a:endParaRPr>
            </a:p>
          </p:txBody>
        </p:sp>
        <p:sp>
          <p:nvSpPr>
            <p:cNvPr id="13" name="Rombo 12">
              <a:extLst>
                <a:ext uri="{FF2B5EF4-FFF2-40B4-BE49-F238E27FC236}">
                  <a16:creationId xmlns:a16="http://schemas.microsoft.com/office/drawing/2014/main" id="{684CC460-D2F2-4F62-A980-CD4E143224C3}"/>
                </a:ext>
              </a:extLst>
            </p:cNvPr>
            <p:cNvSpPr/>
            <p:nvPr/>
          </p:nvSpPr>
          <p:spPr>
            <a:xfrm>
              <a:off x="2959375" y="2083032"/>
              <a:ext cx="1540239" cy="1526427"/>
            </a:xfrm>
            <a:prstGeom prst="diamond">
              <a:avLst/>
            </a:prstGeom>
            <a:noFill/>
            <a:ln w="19050"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900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3073550-4FD1-4523-B4F7-81BC3B96E47B}"/>
                </a:ext>
              </a:extLst>
            </p:cNvPr>
            <p:cNvSpPr txBox="1"/>
            <p:nvPr/>
          </p:nvSpPr>
          <p:spPr>
            <a:xfrm>
              <a:off x="0" y="4844776"/>
              <a:ext cx="470551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AR" sz="105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*Participación según valores 2019.</a:t>
              </a:r>
              <a:endParaRPr lang="es-AR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86D28279-ABB0-4118-B53A-00649614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1535" y="1704766"/>
              <a:ext cx="580930" cy="580930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279BCCB5-2D24-478D-9217-3A49AF73E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4962" y="2468509"/>
              <a:ext cx="691413" cy="691413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B076F2DA-9160-4FF3-82A1-C2F9F0F52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4888" y="3342487"/>
              <a:ext cx="589452" cy="589452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AD69521F-210F-4CCF-8999-30FEA7E5C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1386" y="2373225"/>
              <a:ext cx="816043" cy="81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11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22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22"/>
          <p:cNvSpPr txBox="1"/>
          <p:nvPr/>
        </p:nvSpPr>
        <p:spPr>
          <a:xfrm>
            <a:off x="397200" y="307868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¿CÓMO SE DISTRIBUYE?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968964" y="855034"/>
            <a:ext cx="7141336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La nueva distribución del I.V.A para los municipios se realizará en función de la población de cada municipio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graphicFrame>
        <p:nvGraphicFramePr>
          <p:cNvPr id="242" name="Google Shape;242;p22"/>
          <p:cNvGraphicFramePr/>
          <p:nvPr>
            <p:extLst>
              <p:ext uri="{D42A27DB-BD31-4B8C-83A1-F6EECF244321}">
                <p14:modId xmlns:p14="http://schemas.microsoft.com/office/powerpoint/2010/main" val="211393891"/>
              </p:ext>
            </p:extLst>
          </p:nvPr>
        </p:nvGraphicFramePr>
        <p:xfrm>
          <a:off x="1173344" y="1532217"/>
          <a:ext cx="6625770" cy="2514196"/>
        </p:xfrm>
        <a:graphic>
          <a:graphicData uri="http://schemas.openxmlformats.org/drawingml/2006/table">
            <a:tbl>
              <a:tblPr>
                <a:noFill/>
                <a:tableStyleId>{D484F8AA-BEBF-4805-AED9-32A193462FF1}</a:tableStyleId>
              </a:tblPr>
              <a:tblGrid>
                <a:gridCol w="221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082">
                  <a:extLst>
                    <a:ext uri="{9D8B030D-6E8A-4147-A177-3AD203B41FA5}">
                      <a16:colId xmlns:a16="http://schemas.microsoft.com/office/drawing/2014/main" val="1754475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Habitantes</a:t>
                      </a:r>
                      <a:endParaRPr sz="16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Devolución</a:t>
                      </a:r>
                      <a:endParaRPr sz="16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Incremento de la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Inversión Real Directa*</a:t>
                      </a:r>
                    </a:p>
                  </a:txBody>
                  <a:tcPr marL="28575" marR="28575" marT="91425" marB="914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Menos de 19.999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50,00%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29,35%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Entre 20.000 y 49.999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40,00%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23,48%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Entre 50.000 y 299.999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30,00%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17,61%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Mayor de 300.000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20,00%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 dirty="0">
                          <a:latin typeface="Calibri Light" panose="020F0302020204030204" pitchFamily="34" charset="0"/>
                          <a:ea typeface="Abel"/>
                          <a:cs typeface="Calibri Light" panose="020F0302020204030204" pitchFamily="34" charset="0"/>
                          <a:sym typeface="Abel"/>
                        </a:rPr>
                        <a:t>11,74%</a:t>
                      </a:r>
                      <a:endParaRPr sz="1600" dirty="0">
                        <a:latin typeface="Calibri Light" panose="020F0302020204030204" pitchFamily="34" charset="0"/>
                        <a:ea typeface="Abel"/>
                        <a:cs typeface="Calibri Light" panose="020F0302020204030204" pitchFamily="34" charset="0"/>
                        <a:sym typeface="Abel"/>
                      </a:endParaRPr>
                    </a:p>
                  </a:txBody>
                  <a:tcPr marL="28575" marR="28575" marT="91425" marB="91425" anchor="b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3" name="Google Shape;243;p22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1;p22">
            <a:extLst>
              <a:ext uri="{FF2B5EF4-FFF2-40B4-BE49-F238E27FC236}">
                <a16:creationId xmlns:a16="http://schemas.microsoft.com/office/drawing/2014/main" id="{8FBF4D95-A0BB-4656-8384-D6B5BE4D5457}"/>
              </a:ext>
            </a:extLst>
          </p:cNvPr>
          <p:cNvSpPr txBox="1"/>
          <p:nvPr/>
        </p:nvSpPr>
        <p:spPr>
          <a:xfrm>
            <a:off x="1037860" y="4046412"/>
            <a:ext cx="6932796" cy="98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*Proyectado como el importe de la devolución por FOMIVA sobre la Inversión Real Directa (IRD)ejecutada en el ejercicio base de cálculo.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IRD (sin IVA) / Gastos en Bienes de consumo, servicios e IRD (sin IVA)=35,77%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IRD (sin IVA) / Gasto total = 13,84%</a:t>
            </a:r>
            <a:endParaRPr sz="1100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21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397200" y="298724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¿CÓMO FUNCIONA EL FOMIVA?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222;p21">
            <a:extLst>
              <a:ext uri="{FF2B5EF4-FFF2-40B4-BE49-F238E27FC236}">
                <a16:creationId xmlns:a16="http://schemas.microsoft.com/office/drawing/2014/main" id="{5F9CD572-BC51-4CAF-9BA9-B766D458F8C0}"/>
              </a:ext>
            </a:extLst>
          </p:cNvPr>
          <p:cNvSpPr txBox="1"/>
          <p:nvPr/>
        </p:nvSpPr>
        <p:spPr>
          <a:xfrm>
            <a:off x="98585" y="2208416"/>
            <a:ext cx="2923462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pPr algn="ctr"/>
            <a:r>
              <a:rPr lang="en" b="1" dirty="0">
                <a:latin typeface="Calibri Light" panose="020F0302020204030204" pitchFamily="34" charset="0"/>
                <a:cs typeface="Calibri Light" panose="020F0302020204030204" pitchFamily="34" charset="0"/>
                <a:sym typeface="Abel"/>
              </a:rPr>
              <a:t>El municipio paga IVA</a:t>
            </a:r>
          </a:p>
          <a:p>
            <a:pPr algn="ctr"/>
            <a:r>
              <a:rPr lang="en" sz="1400" dirty="0">
                <a:latin typeface="Calibri Light" panose="020F0302020204030204" pitchFamily="34" charset="0"/>
                <a:cs typeface="Calibri Light" panose="020F0302020204030204" pitchFamily="34" charset="0"/>
                <a:sym typeface="Abel"/>
              </a:rPr>
              <a:t>En su ejecución presupuestaria habitual</a:t>
            </a:r>
          </a:p>
          <a:p>
            <a:pPr algn="ctr"/>
            <a:endParaRPr lang="en" dirty="0">
              <a:latin typeface="Calibri Light" panose="020F0302020204030204" pitchFamily="34" charset="0"/>
              <a:cs typeface="Calibri Light" panose="020F0302020204030204" pitchFamily="34" charset="0"/>
              <a:sym typeface="Abel"/>
            </a:endParaRPr>
          </a:p>
          <a:p>
            <a:pPr algn="ctr"/>
            <a:endParaRPr dirty="0">
              <a:sym typeface="Abel"/>
            </a:endParaRPr>
          </a:p>
        </p:txBody>
      </p:sp>
      <p:sp>
        <p:nvSpPr>
          <p:cNvPr id="46" name="Google Shape;222;p21">
            <a:extLst>
              <a:ext uri="{FF2B5EF4-FFF2-40B4-BE49-F238E27FC236}">
                <a16:creationId xmlns:a16="http://schemas.microsoft.com/office/drawing/2014/main" id="{69B1BF9F-26B7-4A29-849E-5B16152B5DA8}"/>
              </a:ext>
            </a:extLst>
          </p:cNvPr>
          <p:cNvSpPr txBox="1"/>
          <p:nvPr/>
        </p:nvSpPr>
        <p:spPr>
          <a:xfrm>
            <a:off x="3349907" y="2144062"/>
            <a:ext cx="2444086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pPr algn="ctr"/>
            <a:r>
              <a:rPr lang="en" b="1" dirty="0">
                <a:latin typeface="Calibri Light" panose="020F0302020204030204" pitchFamily="34" charset="0"/>
                <a:cs typeface="Calibri Light" panose="020F0302020204030204" pitchFamily="34" charset="0"/>
                <a:sym typeface="Abel"/>
              </a:rPr>
              <a:t>Presenta una Declaración Jurada</a:t>
            </a:r>
          </a:p>
          <a:p>
            <a:pPr algn="ctr"/>
            <a:r>
              <a:rPr lang="es-AR" sz="1400" dirty="0">
                <a:latin typeface="Calibri Light" panose="020F0302020204030204" pitchFamily="34" charset="0"/>
                <a:cs typeface="Calibri Light" panose="020F0302020204030204" pitchFamily="34" charset="0"/>
                <a:sym typeface="Abel"/>
              </a:rPr>
              <a:t>Con periodicidad mensual</a:t>
            </a:r>
            <a:endParaRPr lang="en" sz="1400" dirty="0">
              <a:latin typeface="Calibri Light" panose="020F0302020204030204" pitchFamily="34" charset="0"/>
              <a:cs typeface="Calibri Light" panose="020F0302020204030204" pitchFamily="34" charset="0"/>
              <a:sym typeface="Abel"/>
            </a:endParaRPr>
          </a:p>
          <a:p>
            <a:pPr algn="ctr"/>
            <a:endParaRPr lang="en" dirty="0">
              <a:latin typeface="Calibri Light" panose="020F0302020204030204" pitchFamily="34" charset="0"/>
              <a:cs typeface="Calibri Light" panose="020F0302020204030204" pitchFamily="34" charset="0"/>
              <a:sym typeface="Abel"/>
            </a:endParaRPr>
          </a:p>
          <a:p>
            <a:pPr algn="ctr"/>
            <a:endParaRPr dirty="0">
              <a:sym typeface="Abel"/>
            </a:endParaRPr>
          </a:p>
        </p:txBody>
      </p:sp>
      <p:sp>
        <p:nvSpPr>
          <p:cNvPr id="53" name="Google Shape;222;p21">
            <a:extLst>
              <a:ext uri="{FF2B5EF4-FFF2-40B4-BE49-F238E27FC236}">
                <a16:creationId xmlns:a16="http://schemas.microsoft.com/office/drawing/2014/main" id="{AF905BF7-16EF-435C-BA74-274515468DE8}"/>
              </a:ext>
            </a:extLst>
          </p:cNvPr>
          <p:cNvSpPr txBox="1"/>
          <p:nvPr/>
        </p:nvSpPr>
        <p:spPr>
          <a:xfrm>
            <a:off x="6109487" y="2144062"/>
            <a:ext cx="2690887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pPr algn="ctr"/>
            <a:r>
              <a:rPr lang="en" b="1" dirty="0">
                <a:latin typeface="Calibri Light" panose="020F0302020204030204" pitchFamily="34" charset="0"/>
                <a:cs typeface="Calibri Light" panose="020F0302020204030204" pitchFamily="34" charset="0"/>
                <a:sym typeface="Abel"/>
              </a:rPr>
              <a:t>Recibe una transferencia automática del BNA</a:t>
            </a:r>
          </a:p>
          <a:p>
            <a:pPr algn="ctr"/>
            <a:r>
              <a:rPr lang="es-AR" sz="1400" dirty="0">
                <a:latin typeface="Calibri Light" panose="020F0302020204030204" pitchFamily="34" charset="0"/>
                <a:cs typeface="Calibri Light" panose="020F0302020204030204" pitchFamily="34" charset="0"/>
                <a:sym typeface="Abel"/>
              </a:rPr>
              <a:t>En los 15 días posteriores a la DDJJ</a:t>
            </a:r>
            <a:endParaRPr lang="en" sz="1400" dirty="0">
              <a:latin typeface="Calibri Light" panose="020F0302020204030204" pitchFamily="34" charset="0"/>
              <a:cs typeface="Calibri Light" panose="020F0302020204030204" pitchFamily="34" charset="0"/>
              <a:sym typeface="Abel"/>
            </a:endParaRPr>
          </a:p>
          <a:p>
            <a:pPr algn="ctr"/>
            <a:endParaRPr lang="en" dirty="0">
              <a:latin typeface="Calibri Light" panose="020F0302020204030204" pitchFamily="34" charset="0"/>
              <a:cs typeface="Calibri Light" panose="020F0302020204030204" pitchFamily="34" charset="0"/>
              <a:sym typeface="Abel"/>
            </a:endParaRPr>
          </a:p>
          <a:p>
            <a:pPr algn="ctr"/>
            <a:endParaRPr dirty="0">
              <a:sym typeface="Abel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726762B-1DD0-4F37-B15E-2238AD035A7C}"/>
              </a:ext>
            </a:extLst>
          </p:cNvPr>
          <p:cNvGrpSpPr/>
          <p:nvPr/>
        </p:nvGrpSpPr>
        <p:grpSpPr>
          <a:xfrm>
            <a:off x="989065" y="989789"/>
            <a:ext cx="1153007" cy="1224998"/>
            <a:chOff x="1132927" y="3365543"/>
            <a:chExt cx="1153007" cy="1224998"/>
          </a:xfrm>
        </p:grpSpPr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DF2F2C18-86BC-451B-9FA2-C22F6D685BA8}"/>
                </a:ext>
              </a:extLst>
            </p:cNvPr>
            <p:cNvSpPr/>
            <p:nvPr/>
          </p:nvSpPr>
          <p:spPr>
            <a:xfrm rot="5400000">
              <a:off x="1275152" y="3579758"/>
              <a:ext cx="1224998" cy="796567"/>
            </a:xfrm>
            <a:prstGeom prst="triangle">
              <a:avLst>
                <a:gd name="adj" fmla="val 49339"/>
              </a:avLst>
            </a:prstGeom>
            <a:solidFill>
              <a:srgbClr val="005DA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7851638E-BCEF-4FD4-AF47-105024AED5B9}"/>
                </a:ext>
              </a:extLst>
            </p:cNvPr>
            <p:cNvSpPr/>
            <p:nvPr/>
          </p:nvSpPr>
          <p:spPr>
            <a:xfrm>
              <a:off x="1137263" y="3605489"/>
              <a:ext cx="720000" cy="720000"/>
            </a:xfrm>
            <a:prstGeom prst="ellipse">
              <a:avLst/>
            </a:prstGeom>
            <a:solidFill>
              <a:srgbClr val="005DA2"/>
            </a:solidFill>
            <a:ln w="3810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3A7EB65-FDB4-4B72-89FE-CC6E6E69D8A4}"/>
                </a:ext>
              </a:extLst>
            </p:cNvPr>
            <p:cNvSpPr/>
            <p:nvPr/>
          </p:nvSpPr>
          <p:spPr>
            <a:xfrm>
              <a:off x="1270533" y="3742878"/>
              <a:ext cx="433645" cy="445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0FE7603-E852-4AF3-A58A-DEC93DCEAC56}"/>
                </a:ext>
              </a:extLst>
            </p:cNvPr>
            <p:cNvSpPr txBox="1"/>
            <p:nvPr/>
          </p:nvSpPr>
          <p:spPr>
            <a:xfrm>
              <a:off x="1326049" y="3764582"/>
              <a:ext cx="299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b="1" dirty="0">
                  <a:latin typeface="Calibri Light" panose="020F0302020204030204" pitchFamily="34" charset="0"/>
                  <a:ea typeface="Microsoft JhengHei" panose="020B0604030504040204" pitchFamily="34" charset="-120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D2994E04-B4A3-4012-AA40-B631475DB068}"/>
                </a:ext>
              </a:extLst>
            </p:cNvPr>
            <p:cNvSpPr/>
            <p:nvPr/>
          </p:nvSpPr>
          <p:spPr>
            <a:xfrm>
              <a:off x="1132927" y="3606242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1785302B-F851-4990-894D-3E441AA6326F}"/>
              </a:ext>
            </a:extLst>
          </p:cNvPr>
          <p:cNvGrpSpPr/>
          <p:nvPr/>
        </p:nvGrpSpPr>
        <p:grpSpPr>
          <a:xfrm>
            <a:off x="3890698" y="989789"/>
            <a:ext cx="1153007" cy="1224998"/>
            <a:chOff x="1132927" y="3365543"/>
            <a:chExt cx="1153007" cy="1224998"/>
          </a:xfrm>
        </p:grpSpPr>
        <p:sp>
          <p:nvSpPr>
            <p:cNvPr id="70" name="Triángulo isósceles 69">
              <a:extLst>
                <a:ext uri="{FF2B5EF4-FFF2-40B4-BE49-F238E27FC236}">
                  <a16:creationId xmlns:a16="http://schemas.microsoft.com/office/drawing/2014/main" id="{104C348B-2CBE-408D-8516-B6907A9A5978}"/>
                </a:ext>
              </a:extLst>
            </p:cNvPr>
            <p:cNvSpPr/>
            <p:nvPr/>
          </p:nvSpPr>
          <p:spPr>
            <a:xfrm rot="5400000">
              <a:off x="1275152" y="3579758"/>
              <a:ext cx="1224998" cy="796567"/>
            </a:xfrm>
            <a:prstGeom prst="triangle">
              <a:avLst>
                <a:gd name="adj" fmla="val 49339"/>
              </a:avLst>
            </a:prstGeom>
            <a:solidFill>
              <a:srgbClr val="005DA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4E442D96-A359-4970-A49F-E661F02DC070}"/>
                </a:ext>
              </a:extLst>
            </p:cNvPr>
            <p:cNvSpPr/>
            <p:nvPr/>
          </p:nvSpPr>
          <p:spPr>
            <a:xfrm>
              <a:off x="1137263" y="3605489"/>
              <a:ext cx="720000" cy="720000"/>
            </a:xfrm>
            <a:prstGeom prst="ellipse">
              <a:avLst/>
            </a:prstGeom>
            <a:solidFill>
              <a:srgbClr val="005DA2"/>
            </a:solidFill>
            <a:ln w="3810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442ACF85-9AF2-4361-A202-AAE912605ABD}"/>
                </a:ext>
              </a:extLst>
            </p:cNvPr>
            <p:cNvSpPr/>
            <p:nvPr/>
          </p:nvSpPr>
          <p:spPr>
            <a:xfrm>
              <a:off x="1270533" y="3742878"/>
              <a:ext cx="433645" cy="445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b="1" dirty="0">
                  <a:solidFill>
                    <a:schemeClr val="tx1"/>
                  </a:solidFill>
                  <a:latin typeface="Calibri Light" panose="020F0302020204030204" pitchFamily="34" charset="0"/>
                  <a:ea typeface="Microsoft JhengHei" panose="020B0604030504040204" pitchFamily="34" charset="-12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147A2868-9543-42A2-A1CB-D4EB31837302}"/>
                </a:ext>
              </a:extLst>
            </p:cNvPr>
            <p:cNvSpPr/>
            <p:nvPr/>
          </p:nvSpPr>
          <p:spPr>
            <a:xfrm>
              <a:off x="1132927" y="3606242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32FC66E5-6AA5-45BD-88BC-661888C2E8D7}"/>
              </a:ext>
            </a:extLst>
          </p:cNvPr>
          <p:cNvGrpSpPr/>
          <p:nvPr/>
        </p:nvGrpSpPr>
        <p:grpSpPr>
          <a:xfrm rot="5400000">
            <a:off x="6828327" y="989789"/>
            <a:ext cx="1153007" cy="1224998"/>
            <a:chOff x="1132927" y="3365543"/>
            <a:chExt cx="1153007" cy="1224998"/>
          </a:xfrm>
        </p:grpSpPr>
        <p:sp>
          <p:nvSpPr>
            <p:cNvPr id="76" name="Triángulo isósceles 75">
              <a:extLst>
                <a:ext uri="{FF2B5EF4-FFF2-40B4-BE49-F238E27FC236}">
                  <a16:creationId xmlns:a16="http://schemas.microsoft.com/office/drawing/2014/main" id="{E7553883-8F07-4B9C-BEB7-5C03261517FA}"/>
                </a:ext>
              </a:extLst>
            </p:cNvPr>
            <p:cNvSpPr/>
            <p:nvPr/>
          </p:nvSpPr>
          <p:spPr>
            <a:xfrm rot="5400000">
              <a:off x="1275152" y="3579758"/>
              <a:ext cx="1224998" cy="796567"/>
            </a:xfrm>
            <a:prstGeom prst="triangle">
              <a:avLst>
                <a:gd name="adj" fmla="val 49339"/>
              </a:avLst>
            </a:prstGeom>
            <a:solidFill>
              <a:srgbClr val="005DA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5EA5F966-44ED-4E77-93F6-24731728F262}"/>
                </a:ext>
              </a:extLst>
            </p:cNvPr>
            <p:cNvSpPr/>
            <p:nvPr/>
          </p:nvSpPr>
          <p:spPr>
            <a:xfrm>
              <a:off x="1137263" y="3605489"/>
              <a:ext cx="720000" cy="720000"/>
            </a:xfrm>
            <a:prstGeom prst="ellipse">
              <a:avLst/>
            </a:prstGeom>
            <a:solidFill>
              <a:srgbClr val="005DA2"/>
            </a:solidFill>
            <a:ln w="3810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D246E04-6DB4-4A7C-8693-49F77CA8166F}"/>
                </a:ext>
              </a:extLst>
            </p:cNvPr>
            <p:cNvSpPr/>
            <p:nvPr/>
          </p:nvSpPr>
          <p:spPr>
            <a:xfrm>
              <a:off x="1270533" y="3742878"/>
              <a:ext cx="433645" cy="445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AR" sz="2000" b="1" dirty="0">
                  <a:solidFill>
                    <a:schemeClr val="tx1"/>
                  </a:solidFill>
                  <a:latin typeface="Calibri Light" panose="020F0302020204030204" pitchFamily="34" charset="0"/>
                  <a:ea typeface="Microsoft JhengHei" panose="020B0604030504040204" pitchFamily="34" charset="-12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0D6DDB4C-1018-4C5D-A501-3D8717B6A11A}"/>
                </a:ext>
              </a:extLst>
            </p:cNvPr>
            <p:cNvSpPr/>
            <p:nvPr/>
          </p:nvSpPr>
          <p:spPr>
            <a:xfrm>
              <a:off x="1132927" y="3606242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F962B2C2-00F7-4395-AB22-1E5080E6EC28}"/>
              </a:ext>
            </a:extLst>
          </p:cNvPr>
          <p:cNvGrpSpPr/>
          <p:nvPr/>
        </p:nvGrpSpPr>
        <p:grpSpPr>
          <a:xfrm rot="10800000">
            <a:off x="6923207" y="3402179"/>
            <a:ext cx="1153007" cy="1224998"/>
            <a:chOff x="1132927" y="3365543"/>
            <a:chExt cx="1153007" cy="1224998"/>
          </a:xfrm>
        </p:grpSpPr>
        <p:sp>
          <p:nvSpPr>
            <p:cNvPr id="88" name="Triángulo isósceles 87">
              <a:extLst>
                <a:ext uri="{FF2B5EF4-FFF2-40B4-BE49-F238E27FC236}">
                  <a16:creationId xmlns:a16="http://schemas.microsoft.com/office/drawing/2014/main" id="{0E35E77F-BE32-48D4-BD25-BA7662F67D0C}"/>
                </a:ext>
              </a:extLst>
            </p:cNvPr>
            <p:cNvSpPr/>
            <p:nvPr/>
          </p:nvSpPr>
          <p:spPr>
            <a:xfrm rot="5400000">
              <a:off x="1275152" y="3579758"/>
              <a:ext cx="1224998" cy="796567"/>
            </a:xfrm>
            <a:prstGeom prst="triangle">
              <a:avLst>
                <a:gd name="adj" fmla="val 49339"/>
              </a:avLst>
            </a:prstGeom>
            <a:solidFill>
              <a:srgbClr val="005DA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1E86EB37-9F67-4E7F-B041-EA4B47B81FF6}"/>
                </a:ext>
              </a:extLst>
            </p:cNvPr>
            <p:cNvSpPr/>
            <p:nvPr/>
          </p:nvSpPr>
          <p:spPr>
            <a:xfrm>
              <a:off x="1137263" y="3605489"/>
              <a:ext cx="720000" cy="720000"/>
            </a:xfrm>
            <a:prstGeom prst="ellipse">
              <a:avLst/>
            </a:prstGeom>
            <a:solidFill>
              <a:srgbClr val="005DA2"/>
            </a:solidFill>
            <a:ln w="3810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C8C5E6E1-5714-4FEE-84AA-729E0D1B2FFD}"/>
                </a:ext>
              </a:extLst>
            </p:cNvPr>
            <p:cNvSpPr/>
            <p:nvPr/>
          </p:nvSpPr>
          <p:spPr>
            <a:xfrm>
              <a:off x="1270533" y="3742878"/>
              <a:ext cx="433645" cy="445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3C93248A-87DE-4F33-900A-1ABDC5E2796E}"/>
                </a:ext>
              </a:extLst>
            </p:cNvPr>
            <p:cNvSpPr txBox="1"/>
            <p:nvPr/>
          </p:nvSpPr>
          <p:spPr>
            <a:xfrm rot="10800000">
              <a:off x="1342233" y="3777445"/>
              <a:ext cx="299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b="1" dirty="0">
                  <a:latin typeface="Calibri Light" panose="020F0302020204030204" pitchFamily="34" charset="0"/>
                  <a:ea typeface="Microsoft JhengHei" panose="020B0604030504040204" pitchFamily="34" charset="-12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4694E83A-18A8-4F7F-9005-C41FAF39A799}"/>
                </a:ext>
              </a:extLst>
            </p:cNvPr>
            <p:cNvSpPr/>
            <p:nvPr/>
          </p:nvSpPr>
          <p:spPr>
            <a:xfrm>
              <a:off x="1132927" y="3606242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</a:endParaRPr>
            </a:p>
          </p:txBody>
        </p:sp>
      </p:grpSp>
      <p:sp>
        <p:nvSpPr>
          <p:cNvPr id="93" name="Google Shape;222;p21">
            <a:extLst>
              <a:ext uri="{FF2B5EF4-FFF2-40B4-BE49-F238E27FC236}">
                <a16:creationId xmlns:a16="http://schemas.microsoft.com/office/drawing/2014/main" id="{C8091515-CEFF-4199-BB5D-C3586185D1BB}"/>
              </a:ext>
            </a:extLst>
          </p:cNvPr>
          <p:cNvSpPr txBox="1"/>
          <p:nvPr/>
        </p:nvSpPr>
        <p:spPr>
          <a:xfrm>
            <a:off x="299491" y="4517768"/>
            <a:ext cx="6704372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pPr algn="ctr"/>
            <a:r>
              <a:rPr lang="es-A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bel"/>
              </a:rPr>
              <a:t>EL MUNICIPIO PODRÁ INVERTIR EN OBRAS DE INFRAESTRUCTURA</a:t>
            </a:r>
          </a:p>
        </p:txBody>
      </p:sp>
      <p:pic>
        <p:nvPicPr>
          <p:cNvPr id="230" name="Imagen 229">
            <a:extLst>
              <a:ext uri="{FF2B5EF4-FFF2-40B4-BE49-F238E27FC236}">
                <a16:creationId xmlns:a16="http://schemas.microsoft.com/office/drawing/2014/main" id="{1CDF17F2-762E-4A37-91B1-96661F51F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430" y="3598367"/>
            <a:ext cx="792000" cy="792000"/>
          </a:xfrm>
          <a:prstGeom prst="rect">
            <a:avLst/>
          </a:prstGeom>
        </p:spPr>
      </p:pic>
      <p:pic>
        <p:nvPicPr>
          <p:cNvPr id="232" name="Imagen 231">
            <a:extLst>
              <a:ext uri="{FF2B5EF4-FFF2-40B4-BE49-F238E27FC236}">
                <a16:creationId xmlns:a16="http://schemas.microsoft.com/office/drawing/2014/main" id="{7D183385-9D76-45A7-B04F-FE1652097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467" y="3598367"/>
            <a:ext cx="792000" cy="792000"/>
          </a:xfrm>
          <a:prstGeom prst="rect">
            <a:avLst/>
          </a:prstGeom>
        </p:spPr>
      </p:pic>
      <p:pic>
        <p:nvPicPr>
          <p:cNvPr id="234" name="Imagen 233">
            <a:extLst>
              <a:ext uri="{FF2B5EF4-FFF2-40B4-BE49-F238E27FC236}">
                <a16:creationId xmlns:a16="http://schemas.microsoft.com/office/drawing/2014/main" id="{A245AF0A-33E3-4782-B6D3-F7B98C7F7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392" y="359836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 txBox="1">
            <a:spLocks noGrp="1"/>
          </p:cNvSpPr>
          <p:nvPr>
            <p:ph type="ctrTitle"/>
          </p:nvPr>
        </p:nvSpPr>
        <p:spPr>
          <a:xfrm>
            <a:off x="416679" y="2120113"/>
            <a:ext cx="4260300" cy="1192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  <a:t>¡GRACIAS!</a:t>
            </a:r>
            <a:endParaRPr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nton"/>
              <a:sym typeface="Anton"/>
            </a:endParaRPr>
          </a:p>
        </p:txBody>
      </p:sp>
      <p:sp>
        <p:nvSpPr>
          <p:cNvPr id="338" name="Google Shape;338;p26"/>
          <p:cNvSpPr txBox="1">
            <a:spLocks noGrp="1"/>
          </p:cNvSpPr>
          <p:nvPr>
            <p:ph type="body" idx="4294967295"/>
          </p:nvPr>
        </p:nvSpPr>
        <p:spPr>
          <a:xfrm>
            <a:off x="0" y="4680107"/>
            <a:ext cx="9144000" cy="40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www.hugo-romero.com.ar</a:t>
            </a:r>
            <a:endParaRPr b="1" dirty="0"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  <a:endParaRPr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4294967295"/>
          </p:nvPr>
        </p:nvSpPr>
        <p:spPr>
          <a:xfrm>
            <a:off x="541948" y="3223346"/>
            <a:ext cx="3957223" cy="555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@VHROMEROV</a:t>
            </a:r>
          </a:p>
          <a:p>
            <a:pPr marL="0" indent="0">
              <a:buNone/>
            </a:pPr>
            <a:r>
              <a:rPr lang="en" b="1" dirty="0"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3515891075</a:t>
            </a:r>
          </a:p>
          <a:p>
            <a:pPr marL="0" indent="0">
              <a:buNone/>
            </a:pPr>
            <a:r>
              <a:rPr lang="es-AR" b="1" dirty="0"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hr@hugo-romero.com.ar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  <a:endParaRPr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4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397200" y="286748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  <a:t>SITUACIÓN DE LOS MUNICIPIOS FRENTE AL I.V.A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nton"/>
              <a:sym typeface="Anton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026550" y="1201575"/>
            <a:ext cx="771600" cy="7716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4"/>
          <p:cNvSpPr/>
          <p:nvPr/>
        </p:nvSpPr>
        <p:spPr>
          <a:xfrm>
            <a:off x="1058700" y="1160250"/>
            <a:ext cx="771600" cy="7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4"/>
          <p:cNvSpPr txBox="1"/>
          <p:nvPr/>
        </p:nvSpPr>
        <p:spPr>
          <a:xfrm>
            <a:off x="1230900" y="1282050"/>
            <a:ext cx="427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nton"/>
                <a:ea typeface="Anton"/>
                <a:cs typeface="Anton"/>
                <a:sym typeface="Anton"/>
              </a:rPr>
              <a:t>1</a:t>
            </a:r>
            <a:endParaRPr sz="3100"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009171" y="1112087"/>
            <a:ext cx="549054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  <a:sym typeface="Abel"/>
              </a:rPr>
              <a:t>Los Municipios están exentos de I.V.A.</a:t>
            </a:r>
            <a:endParaRPr sz="18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Microsoft JhengHei" panose="020B0604030504040204" pitchFamily="34" charset="-120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009171" y="1390978"/>
            <a:ext cx="5490540" cy="57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  <a:sym typeface="Abel"/>
              </a:rPr>
              <a:t>Por lo que pagan un impuesto que luego no descargan vía declaración jurada.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Microsoft JhengHei" panose="020B0604030504040204" pitchFamily="34" charset="-120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026550" y="2414738"/>
            <a:ext cx="771600" cy="7716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4"/>
          <p:cNvSpPr/>
          <p:nvPr/>
        </p:nvSpPr>
        <p:spPr>
          <a:xfrm>
            <a:off x="1058700" y="2428138"/>
            <a:ext cx="771600" cy="7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/>
          <p:nvPr/>
        </p:nvSpPr>
        <p:spPr>
          <a:xfrm>
            <a:off x="1230900" y="2495213"/>
            <a:ext cx="427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nton"/>
                <a:ea typeface="Anton"/>
                <a:cs typeface="Anton"/>
                <a:sym typeface="Anton"/>
              </a:rPr>
              <a:t>2</a:t>
            </a:r>
            <a:endParaRPr sz="3100"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09171" y="2292505"/>
            <a:ext cx="5490540" cy="69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  <a:sym typeface="Abel"/>
              </a:rPr>
              <a:t>En el precio de las compras de bienes y servicios que hace el Municipio está incluido el I.V.A.</a:t>
            </a:r>
            <a:endParaRPr sz="18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Microsoft JhengHei" panose="020B0604030504040204" pitchFamily="34" charset="-120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009171" y="2873682"/>
            <a:ext cx="549054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  <a:sym typeface="Abel"/>
              </a:rPr>
              <a:t>Generalmente el 21%.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Microsoft JhengHei" panose="020B0604030504040204" pitchFamily="34" charset="-120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026550" y="3654700"/>
            <a:ext cx="771600" cy="7716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4"/>
          <p:cNvSpPr/>
          <p:nvPr/>
        </p:nvSpPr>
        <p:spPr>
          <a:xfrm>
            <a:off x="1058700" y="3613375"/>
            <a:ext cx="771600" cy="7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1230900" y="3735175"/>
            <a:ext cx="427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nton"/>
                <a:ea typeface="Anton"/>
                <a:cs typeface="Anton"/>
                <a:sym typeface="Anton"/>
              </a:rPr>
              <a:t>3</a:t>
            </a:r>
            <a:endParaRPr sz="3100"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009171" y="3531562"/>
            <a:ext cx="5427410" cy="53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 Calibri Light"/>
                <a:ea typeface="Microsoft JhengHei" panose="020B0604030504040204" pitchFamily="34" charset="-120"/>
                <a:cs typeface="Calibri" panose="020F0502020204030204" pitchFamily="34" charset="0"/>
                <a:sym typeface="Abel"/>
              </a:rPr>
              <a:t>Del total de I.V.A que pagan todos los Municipios, se les reintegra el 7,6% vía coparticipación.</a:t>
            </a:r>
            <a:endParaRPr sz="1800" b="1" dirty="0">
              <a:solidFill>
                <a:schemeClr val="tx1">
                  <a:lumMod val="95000"/>
                  <a:lumOff val="5000"/>
                </a:schemeClr>
              </a:solidFill>
              <a:latin typeface=" Calibri Light"/>
              <a:ea typeface="Microsoft JhengHei" panose="020B0604030504040204" pitchFamily="34" charset="-120"/>
              <a:cs typeface="Calibri" panose="020F0502020204030204" pitchFamily="34" charset="0"/>
              <a:sym typeface="Abel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009172" y="4112751"/>
            <a:ext cx="5490540" cy="30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Microsoft JhengHei" panose="020B0604030504040204" pitchFamily="34" charset="-120"/>
                <a:cs typeface="Calibri Light" panose="020F0302020204030204" pitchFamily="34" charset="0"/>
                <a:sym typeface="Abel"/>
              </a:rPr>
              <a:t>Ese 7,6% se divide entre todos los municipios de cada provincia.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Microsoft JhengHei" panose="020B0604030504040204" pitchFamily="34" charset="-120"/>
              <a:cs typeface="Calibri Light" panose="020F0302020204030204" pitchFamily="34" charset="0"/>
              <a:sym typeface="Abel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5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5"/>
          <p:cNvSpPr txBox="1"/>
          <p:nvPr/>
        </p:nvSpPr>
        <p:spPr>
          <a:xfrm>
            <a:off x="397200" y="270564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GASTO CONSOLIDADO DE LOS MUNICIPIOS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97200" y="758068"/>
            <a:ext cx="8707164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En 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promedio</a:t>
            </a:r>
            <a:r>
              <a:rPr lang="en" sz="145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, el 39% del presupuesto municipal se destina a compras de bienes y servicios que incluyen I.V.A</a:t>
            </a:r>
            <a:endParaRPr sz="1450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2363" y="1397185"/>
            <a:ext cx="9054164" cy="7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Gastos municipales consolidados - </a:t>
            </a: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Ejecución 2017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Miles de pesos</a:t>
            </a:r>
            <a:endParaRPr b="1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1BAEF8-DB07-43F5-A749-1ED57C7F9E5A}"/>
              </a:ext>
            </a:extLst>
          </p:cNvPr>
          <p:cNvSpPr txBox="1"/>
          <p:nvPr/>
        </p:nvSpPr>
        <p:spPr>
          <a:xfrm>
            <a:off x="5058805" y="2755577"/>
            <a:ext cx="76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38,6%</a:t>
            </a:r>
          </a:p>
        </p:txBody>
      </p:sp>
      <p:sp>
        <p:nvSpPr>
          <p:cNvPr id="3" name="Google Shape;86;p15">
            <a:extLst>
              <a:ext uri="{FF2B5EF4-FFF2-40B4-BE49-F238E27FC236}">
                <a16:creationId xmlns:a16="http://schemas.microsoft.com/office/drawing/2014/main" id="{205F1BF0-552A-4972-BEF9-89181EF4947A}"/>
              </a:ext>
            </a:extLst>
          </p:cNvPr>
          <p:cNvSpPr txBox="1"/>
          <p:nvPr/>
        </p:nvSpPr>
        <p:spPr>
          <a:xfrm>
            <a:off x="-35103" y="4649234"/>
            <a:ext cx="9079264" cy="23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*Gasto neto de recursos del Fondo Federal Solidario (FFS)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Fuente: Elaboración propia con datos del Ministerio de Economía - Dirección Nacional de Asuntos Provinciales. CAIF-Consolidada </a:t>
            </a:r>
            <a:endParaRPr sz="1100" dirty="0">
              <a:solidFill>
                <a:schemeClr val="dk2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FF8B1E-9428-432C-8DF7-C3080309F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96" t="37916" r="15221" b="26301"/>
          <a:stretch/>
        </p:blipFill>
        <p:spPr>
          <a:xfrm>
            <a:off x="1759832" y="2026960"/>
            <a:ext cx="5715969" cy="24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5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5"/>
          <p:cNvSpPr txBox="1"/>
          <p:nvPr/>
        </p:nvSpPr>
        <p:spPr>
          <a:xfrm>
            <a:off x="397200" y="270564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GASTO CONSOLIDADO DE LOS MUNICIPIOS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0" y="4537477"/>
            <a:ext cx="9079264" cy="23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aseline="30000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1.</a:t>
            </a:r>
            <a:r>
              <a:rPr lang="en" sz="1100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 La actualización de los gastos municipales se realizó en función de la variación de la coparticipación 2017-2019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*Gasto neto de recursos del Fondo Federal Solidario (FFS)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Fuente: Elaboración propia con datos del Ministerio de Economía - Dirección Nacional de Asuntos Provinciales. CAIF-Consolidada </a:t>
            </a:r>
            <a:endParaRPr sz="1100" dirty="0">
              <a:solidFill>
                <a:schemeClr val="dk2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B5CFE3-85D2-47AE-AAFB-35C90FC35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0" t="45778" r="32655" b="25585"/>
          <a:stretch/>
        </p:blipFill>
        <p:spPr>
          <a:xfrm>
            <a:off x="1157162" y="1856277"/>
            <a:ext cx="4839037" cy="2474162"/>
          </a:xfrm>
          <a:prstGeom prst="rect">
            <a:avLst/>
          </a:prstGeom>
        </p:spPr>
      </p:pic>
      <p:sp>
        <p:nvSpPr>
          <p:cNvPr id="87" name="Google Shape;87;p15"/>
          <p:cNvSpPr txBox="1"/>
          <p:nvPr/>
        </p:nvSpPr>
        <p:spPr>
          <a:xfrm>
            <a:off x="314067" y="758068"/>
            <a:ext cx="8123714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En promedio, el 39% del presupuesto municipal se destina a compras de bienes y servicios que incluyen I.V.A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0" y="1467415"/>
            <a:ext cx="9144000" cy="7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Gastos municipales consolidados – </a:t>
            </a: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Estimación de la ejecución 2019</a:t>
            </a:r>
            <a:r>
              <a:rPr lang="en" sz="1600" b="1" baseline="300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1</a:t>
            </a:r>
            <a:endParaRPr lang="en" sz="1600" b="1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Miles de pesos</a:t>
            </a:r>
            <a:endParaRPr b="1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D44EDD8-D89B-4A99-806B-4E3690BABDE8}"/>
              </a:ext>
            </a:extLst>
          </p:cNvPr>
          <p:cNvGrpSpPr/>
          <p:nvPr/>
        </p:nvGrpSpPr>
        <p:grpSpPr>
          <a:xfrm>
            <a:off x="4612460" y="2711744"/>
            <a:ext cx="3955135" cy="954227"/>
            <a:chOff x="4539633" y="2234035"/>
            <a:chExt cx="3955135" cy="954227"/>
          </a:xfrm>
        </p:grpSpPr>
        <p:sp>
          <p:nvSpPr>
            <p:cNvPr id="5" name="Globo: flecha derecha 4">
              <a:extLst>
                <a:ext uri="{FF2B5EF4-FFF2-40B4-BE49-F238E27FC236}">
                  <a16:creationId xmlns:a16="http://schemas.microsoft.com/office/drawing/2014/main" id="{D6FF8D27-4DB9-453B-8CA5-4E298D42D8F6}"/>
                </a:ext>
              </a:extLst>
            </p:cNvPr>
            <p:cNvSpPr/>
            <p:nvPr/>
          </p:nvSpPr>
          <p:spPr>
            <a:xfrm>
              <a:off x="4539633" y="2234035"/>
              <a:ext cx="2160576" cy="954227"/>
            </a:xfrm>
            <a:prstGeom prst="rightArrowCallout">
              <a:avLst>
                <a:gd name="adj1" fmla="val 30088"/>
                <a:gd name="adj2" fmla="val 25000"/>
                <a:gd name="adj3" fmla="val 25000"/>
                <a:gd name="adj4" fmla="val 82205"/>
              </a:avLst>
            </a:prstGeom>
            <a:noFill/>
            <a:ln w="9525"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75DE20B-4EA4-4A69-A0AD-F1264D6A67B8}"/>
                </a:ext>
              </a:extLst>
            </p:cNvPr>
            <p:cNvSpPr txBox="1"/>
            <p:nvPr/>
          </p:nvSpPr>
          <p:spPr>
            <a:xfrm>
              <a:off x="6748759" y="2267181"/>
              <a:ext cx="1746009" cy="88793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14000"/>
                </a:lnSpc>
                <a:spcAft>
                  <a:spcPts val="300"/>
                </a:spcAft>
              </a:pPr>
              <a:r>
                <a:rPr lang="en" sz="1500" b="1" dirty="0">
                  <a:solidFill>
                    <a:schemeClr val="tx1"/>
                  </a:solidFill>
                  <a:latin typeface="Calibri Light" panose="020F0302020204030204" pitchFamily="34" charset="0"/>
                  <a:ea typeface="Abel"/>
                  <a:cs typeface="Calibri Light" panose="020F0302020204030204" pitchFamily="34" charset="0"/>
                  <a:sym typeface="Abel"/>
                </a:rPr>
                <a:t>IVA pagado por los municipios en 2019</a:t>
              </a:r>
            </a:p>
            <a:p>
              <a:pPr algn="ctr">
                <a:spcAft>
                  <a:spcPts val="300"/>
                </a:spcAft>
              </a:pPr>
              <a:r>
                <a:rPr lang="en" sz="1500" b="1" dirty="0">
                  <a:solidFill>
                    <a:schemeClr val="tx1"/>
                  </a:solidFill>
                  <a:latin typeface="Calibri Light" panose="020F0302020204030204" pitchFamily="34" charset="0"/>
                  <a:ea typeface="Abel"/>
                  <a:cs typeface="Calibri Light" panose="020F0302020204030204" pitchFamily="34" charset="0"/>
                  <a:sym typeface="Abel"/>
                </a:rPr>
                <a:t>$59.505.762*</a:t>
              </a:r>
              <a:endParaRPr lang="es-AR" sz="15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9F1105E6-FF9F-4289-97DC-693EC2A58A90}"/>
              </a:ext>
            </a:extLst>
          </p:cNvPr>
          <p:cNvSpPr txBox="1"/>
          <p:nvPr/>
        </p:nvSpPr>
        <p:spPr>
          <a:xfrm>
            <a:off x="2703752" y="2831748"/>
            <a:ext cx="1256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Gasto total</a:t>
            </a:r>
          </a:p>
          <a:p>
            <a:pPr algn="ctr"/>
            <a:r>
              <a:rPr lang="es-AR" sz="1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$888.948.474</a:t>
            </a:r>
            <a:endParaRPr lang="es-AR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17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7"/>
          <p:cNvSpPr txBox="1"/>
          <p:nvPr/>
        </p:nvSpPr>
        <p:spPr>
          <a:xfrm>
            <a:off x="185444" y="270904"/>
            <a:ext cx="6369360" cy="3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COPARTICIPACIÓN FEDERAL DEL I.V.A – LEY 23.548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3526877" y="1120299"/>
            <a:ext cx="2038043" cy="495739"/>
          </a:xfrm>
          <a:prstGeom prst="roundRect">
            <a:avLst>
              <a:gd name="adj" fmla="val 16667"/>
            </a:avLst>
          </a:prstGeom>
          <a:solidFill>
            <a:srgbClr val="FFE6A2">
              <a:alpha val="6470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I.V.A</a:t>
            </a:r>
            <a:endParaRPr sz="1600" b="1" dirty="0"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(21%)</a:t>
            </a:r>
            <a:endParaRPr sz="1050" b="1" dirty="0"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3526877" y="1830947"/>
            <a:ext cx="2038043" cy="5828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3ECF1"/>
              </a:gs>
              <a:gs pos="35000">
                <a:srgbClr val="E3ECF1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APORTE AUT. AFIP</a:t>
            </a:r>
            <a:endParaRPr sz="12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(1,90%)</a:t>
            </a:r>
            <a:endParaRPr sz="12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659830" y="2492168"/>
            <a:ext cx="1867047" cy="5828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3ECF1"/>
              </a:gs>
              <a:gs pos="35000">
                <a:srgbClr val="E3ECF1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COPARTICIPACIÓN BRUTA</a:t>
            </a:r>
            <a:endParaRPr sz="12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(89%)</a:t>
            </a:r>
            <a:endParaRPr sz="12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564920" y="2492168"/>
            <a:ext cx="1867047" cy="5828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3ECF1"/>
              </a:gs>
              <a:gs pos="35000">
                <a:srgbClr val="E3ECF1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SEGURIDAD SOCIAL ANSES</a:t>
            </a:r>
            <a:endParaRPr sz="12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(11%)</a:t>
            </a:r>
            <a:endParaRPr sz="12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393471" y="3542255"/>
            <a:ext cx="1244700" cy="5828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3ECF1"/>
              </a:gs>
              <a:gs pos="35000">
                <a:srgbClr val="E3ECF1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TESORO NACIONAL</a:t>
            </a:r>
            <a:endParaRPr sz="11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(38,14%)</a:t>
            </a:r>
            <a:endParaRPr sz="11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930159" y="3544105"/>
            <a:ext cx="1086300" cy="5828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3ECF1"/>
              </a:gs>
              <a:gs pos="35000">
                <a:srgbClr val="E3ECF1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CABA</a:t>
            </a:r>
            <a:endParaRPr sz="11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(3,50%)</a:t>
            </a:r>
            <a:endParaRPr sz="11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3234973" y="3542255"/>
            <a:ext cx="1288200" cy="582895"/>
          </a:xfrm>
          <a:prstGeom prst="roundRect">
            <a:avLst>
              <a:gd name="adj" fmla="val 16667"/>
            </a:avLst>
          </a:prstGeom>
          <a:solidFill>
            <a:srgbClr val="FFF8E5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PROVINCIAS (ESPECIAL)</a:t>
            </a:r>
            <a:endParaRPr sz="11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(2%)</a:t>
            </a:r>
            <a:endParaRPr sz="11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4741671" y="3542255"/>
            <a:ext cx="847800" cy="5828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3ECF1"/>
              </a:gs>
              <a:gs pos="35000">
                <a:srgbClr val="E3ECF1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ATN</a:t>
            </a:r>
            <a:endParaRPr sz="11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(1%)</a:t>
            </a:r>
            <a:endParaRPr sz="11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5807959" y="3544105"/>
            <a:ext cx="1086300" cy="5828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3ECF1"/>
              </a:gs>
              <a:gs pos="35000">
                <a:srgbClr val="E3ECF1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TIERRA DEL FUEGO</a:t>
            </a:r>
            <a:endParaRPr sz="11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(0,70%)</a:t>
            </a:r>
            <a:endParaRPr sz="11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7254521" y="3542255"/>
            <a:ext cx="1244700" cy="582895"/>
          </a:xfrm>
          <a:prstGeom prst="roundRect">
            <a:avLst>
              <a:gd name="adj" fmla="val 16667"/>
            </a:avLst>
          </a:prstGeom>
          <a:solidFill>
            <a:srgbClr val="FFF8E5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nton"/>
                <a:cs typeface="Calibri" panose="020F0502020204030204" pitchFamily="34" charset="0"/>
                <a:sym typeface="Anton"/>
              </a:rPr>
              <a:t>PROVINCIAS</a:t>
            </a:r>
            <a:endParaRPr sz="1100" dirty="0">
              <a:latin typeface="Calibri" panose="020F0502020204030204" pitchFamily="34" charset="0"/>
              <a:ea typeface="Anton"/>
              <a:cs typeface="Calibri" panose="020F05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 panose="020F0502020204030204" pitchFamily="34" charset="0"/>
                <a:ea typeface="Abel"/>
                <a:cs typeface="Calibri" panose="020F0502020204030204" pitchFamily="34" charset="0"/>
                <a:sym typeface="Abel"/>
              </a:rPr>
              <a:t>(54,66%)</a:t>
            </a:r>
            <a:endParaRPr sz="1100" dirty="0">
              <a:latin typeface="Calibri" panose="020F0502020204030204" pitchFamily="34" charset="0"/>
              <a:ea typeface="Abel"/>
              <a:cs typeface="Calibri" panose="020F0502020204030204" pitchFamily="34" charset="0"/>
              <a:sym typeface="Abel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7179071" y="4318758"/>
            <a:ext cx="1395600" cy="704607"/>
          </a:xfrm>
          <a:prstGeom prst="roundRect">
            <a:avLst>
              <a:gd name="adj" fmla="val 16667"/>
            </a:avLst>
          </a:prstGeom>
          <a:solidFill>
            <a:srgbClr val="FFCC3B">
              <a:alpha val="6470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MUNICIPIOS</a:t>
            </a:r>
            <a:endParaRPr b="1" dirty="0">
              <a:latin typeface="Calibri Light" panose="020F0302020204030204" pitchFamily="34" charset="0"/>
              <a:ea typeface="Anton"/>
              <a:cs typeface="Calibri Light" panose="020F03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(7,60%)</a:t>
            </a:r>
            <a:endParaRPr b="1" dirty="0"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cxnSp>
        <p:nvCxnSpPr>
          <p:cNvPr id="140" name="Google Shape;140;p17"/>
          <p:cNvCxnSpPr>
            <a:cxnSpLocks/>
            <a:stCxn id="129" idx="2"/>
            <a:endCxn id="130" idx="0"/>
          </p:cNvCxnSpPr>
          <p:nvPr/>
        </p:nvCxnSpPr>
        <p:spPr>
          <a:xfrm>
            <a:off x="4545899" y="1616038"/>
            <a:ext cx="0" cy="21490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7"/>
          <p:cNvCxnSpPr>
            <a:cxnSpLocks/>
            <a:stCxn id="131" idx="3"/>
            <a:endCxn id="132" idx="1"/>
          </p:cNvCxnSpPr>
          <p:nvPr/>
        </p:nvCxnSpPr>
        <p:spPr>
          <a:xfrm>
            <a:off x="3526877" y="2783616"/>
            <a:ext cx="203804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2" name="Google Shape;142;p17"/>
          <p:cNvCxnSpPr>
            <a:cxnSpLocks/>
            <a:stCxn id="138" idx="2"/>
            <a:endCxn id="139" idx="0"/>
          </p:cNvCxnSpPr>
          <p:nvPr/>
        </p:nvCxnSpPr>
        <p:spPr>
          <a:xfrm>
            <a:off x="7876871" y="4125150"/>
            <a:ext cx="0" cy="19360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3" name="Google Shape;143;p17"/>
          <p:cNvCxnSpPr>
            <a:cxnSpLocks/>
          </p:cNvCxnSpPr>
          <p:nvPr/>
        </p:nvCxnSpPr>
        <p:spPr>
          <a:xfrm>
            <a:off x="1015821" y="3280216"/>
            <a:ext cx="68593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4" name="Google Shape;144;p17"/>
          <p:cNvCxnSpPr>
            <a:cxnSpLocks/>
            <a:stCxn id="133" idx="0"/>
          </p:cNvCxnSpPr>
          <p:nvPr/>
        </p:nvCxnSpPr>
        <p:spPr>
          <a:xfrm flipV="1">
            <a:off x="1015821" y="3267157"/>
            <a:ext cx="0" cy="27509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5" name="Google Shape;145;p17"/>
          <p:cNvCxnSpPr>
            <a:cxnSpLocks/>
            <a:stCxn id="134" idx="0"/>
          </p:cNvCxnSpPr>
          <p:nvPr/>
        </p:nvCxnSpPr>
        <p:spPr>
          <a:xfrm flipV="1">
            <a:off x="2473309" y="3280216"/>
            <a:ext cx="0" cy="26388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6" name="Google Shape;146;p17"/>
          <p:cNvCxnSpPr>
            <a:cxnSpLocks/>
            <a:stCxn id="135" idx="0"/>
          </p:cNvCxnSpPr>
          <p:nvPr/>
        </p:nvCxnSpPr>
        <p:spPr>
          <a:xfrm flipV="1">
            <a:off x="3879073" y="3280216"/>
            <a:ext cx="0" cy="26203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7" name="Google Shape;147;p17"/>
          <p:cNvCxnSpPr>
            <a:cxnSpLocks/>
            <a:stCxn id="136" idx="0"/>
          </p:cNvCxnSpPr>
          <p:nvPr/>
        </p:nvCxnSpPr>
        <p:spPr>
          <a:xfrm flipV="1">
            <a:off x="5165571" y="3267157"/>
            <a:ext cx="0" cy="27509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8" name="Google Shape;148;p17"/>
          <p:cNvCxnSpPr>
            <a:cxnSpLocks/>
            <a:stCxn id="137" idx="0"/>
          </p:cNvCxnSpPr>
          <p:nvPr/>
        </p:nvCxnSpPr>
        <p:spPr>
          <a:xfrm flipV="1">
            <a:off x="6351109" y="3267157"/>
            <a:ext cx="0" cy="2769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9" name="Google Shape;149;p17"/>
          <p:cNvCxnSpPr>
            <a:cxnSpLocks/>
            <a:stCxn id="138" idx="0"/>
          </p:cNvCxnSpPr>
          <p:nvPr/>
        </p:nvCxnSpPr>
        <p:spPr>
          <a:xfrm flipV="1">
            <a:off x="7876871" y="3267157"/>
            <a:ext cx="0" cy="27509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50" name="Google Shape;150;p17"/>
          <p:cNvCxnSpPr>
            <a:cxnSpLocks/>
            <a:stCxn id="131" idx="2"/>
          </p:cNvCxnSpPr>
          <p:nvPr/>
        </p:nvCxnSpPr>
        <p:spPr>
          <a:xfrm>
            <a:off x="2593354" y="3075063"/>
            <a:ext cx="0" cy="19595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51" name="Google Shape;151;p17"/>
          <p:cNvCxnSpPr>
            <a:cxnSpLocks/>
            <a:stCxn id="130" idx="2"/>
          </p:cNvCxnSpPr>
          <p:nvPr/>
        </p:nvCxnSpPr>
        <p:spPr>
          <a:xfrm>
            <a:off x="4545899" y="2413842"/>
            <a:ext cx="0" cy="36977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pic>
        <p:nvPicPr>
          <p:cNvPr id="152" name="Google Shape;152;p17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397200" y="640678"/>
            <a:ext cx="5829738" cy="40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Distribución primaria</a:t>
            </a:r>
            <a:endParaRPr sz="1600" b="1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566F2B8-1489-48F0-B0A9-C90BAC593F7A}"/>
              </a:ext>
            </a:extLst>
          </p:cNvPr>
          <p:cNvGrpSpPr/>
          <p:nvPr/>
        </p:nvGrpSpPr>
        <p:grpSpPr>
          <a:xfrm>
            <a:off x="3879073" y="4125150"/>
            <a:ext cx="3299998" cy="550654"/>
            <a:chOff x="3879073" y="4125150"/>
            <a:chExt cx="3299998" cy="550654"/>
          </a:xfrm>
        </p:grpSpPr>
        <p:cxnSp>
          <p:nvCxnSpPr>
            <p:cNvPr id="30" name="Google Shape;141;p17">
              <a:extLst>
                <a:ext uri="{FF2B5EF4-FFF2-40B4-BE49-F238E27FC236}">
                  <a16:creationId xmlns:a16="http://schemas.microsoft.com/office/drawing/2014/main" id="{022D7803-259D-4B63-A5CB-2A8104AAC86A}"/>
                </a:ext>
              </a:extLst>
            </p:cNvPr>
            <p:cNvCxnSpPr>
              <a:cxnSpLocks/>
              <a:endCxn id="139" idx="1"/>
            </p:cNvCxnSpPr>
            <p:nvPr/>
          </p:nvCxnSpPr>
          <p:spPr>
            <a:xfrm flipV="1">
              <a:off x="3879073" y="4671062"/>
              <a:ext cx="3299998" cy="4742"/>
            </a:xfrm>
            <a:prstGeom prst="straightConnector1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" name="Google Shape;149;p17">
              <a:extLst>
                <a:ext uri="{FF2B5EF4-FFF2-40B4-BE49-F238E27FC236}">
                  <a16:creationId xmlns:a16="http://schemas.microsoft.com/office/drawing/2014/main" id="{D36189CC-0A4A-4448-9767-D1784082D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9073" y="4125150"/>
              <a:ext cx="0" cy="545912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129">
            <a:extLst>
              <a:ext uri="{FF2B5EF4-FFF2-40B4-BE49-F238E27FC236}">
                <a16:creationId xmlns:a16="http://schemas.microsoft.com/office/drawing/2014/main" id="{CB5EBFCD-C282-469B-AC9E-0381EAC9E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" t="12984" r="18609" b="12104"/>
          <a:stretch/>
        </p:blipFill>
        <p:spPr>
          <a:xfrm>
            <a:off x="350427" y="815265"/>
            <a:ext cx="8076205" cy="4288057"/>
          </a:xfrm>
          <a:prstGeom prst="rect">
            <a:avLst/>
          </a:prstGeom>
        </p:spPr>
      </p:pic>
      <p:sp>
        <p:nvSpPr>
          <p:cNvPr id="158" name="Google Shape;158;p18"/>
          <p:cNvSpPr/>
          <p:nvPr/>
        </p:nvSpPr>
        <p:spPr>
          <a:xfrm>
            <a:off x="-269550" y="162047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8"/>
          <p:cNvSpPr/>
          <p:nvPr/>
        </p:nvSpPr>
        <p:spPr>
          <a:xfrm>
            <a:off x="-135850" y="97872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4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8;p17">
            <a:extLst>
              <a:ext uri="{FF2B5EF4-FFF2-40B4-BE49-F238E27FC236}">
                <a16:creationId xmlns:a16="http://schemas.microsoft.com/office/drawing/2014/main" id="{AAE5AA6D-9E84-4668-BA04-F1B1E89B063F}"/>
              </a:ext>
            </a:extLst>
          </p:cNvPr>
          <p:cNvSpPr txBox="1"/>
          <p:nvPr/>
        </p:nvSpPr>
        <p:spPr>
          <a:xfrm>
            <a:off x="185444" y="116903"/>
            <a:ext cx="6369360" cy="3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COPARTICIPACIÓN FEDERAL DEL I.V.A – LEY 23.548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2" name="Google Shape;153;p17">
            <a:extLst>
              <a:ext uri="{FF2B5EF4-FFF2-40B4-BE49-F238E27FC236}">
                <a16:creationId xmlns:a16="http://schemas.microsoft.com/office/drawing/2014/main" id="{9BB6A8B2-3CDA-4200-8B6A-1AC1D75B928A}"/>
              </a:ext>
            </a:extLst>
          </p:cNvPr>
          <p:cNvSpPr txBox="1"/>
          <p:nvPr/>
        </p:nvSpPr>
        <p:spPr>
          <a:xfrm>
            <a:off x="310572" y="498372"/>
            <a:ext cx="5829738" cy="40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Distribución secundaria y terciaria</a:t>
            </a:r>
            <a:endParaRPr sz="1600" b="1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A7FEC07-1486-41EB-91C9-AADFC8432C63}"/>
              </a:ext>
            </a:extLst>
          </p:cNvPr>
          <p:cNvGrpSpPr/>
          <p:nvPr/>
        </p:nvGrpSpPr>
        <p:grpSpPr>
          <a:xfrm>
            <a:off x="2128405" y="1319425"/>
            <a:ext cx="6745822" cy="3751641"/>
            <a:chOff x="2128405" y="1376069"/>
            <a:chExt cx="6745822" cy="3751641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A9482FB8-12DF-4FE9-A6CB-B60065CAC525}"/>
                </a:ext>
              </a:extLst>
            </p:cNvPr>
            <p:cNvGrpSpPr/>
            <p:nvPr/>
          </p:nvGrpSpPr>
          <p:grpSpPr>
            <a:xfrm>
              <a:off x="2128405" y="1376069"/>
              <a:ext cx="6352800" cy="3751641"/>
              <a:chOff x="2294202" y="1302818"/>
              <a:chExt cx="6352800" cy="3751641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1D0F82CD-95B3-4137-AC38-F50CB334D370}"/>
                  </a:ext>
                </a:extLst>
              </p:cNvPr>
              <p:cNvSpPr/>
              <p:nvPr/>
            </p:nvSpPr>
            <p:spPr>
              <a:xfrm>
                <a:off x="2294202" y="1302818"/>
                <a:ext cx="6352800" cy="161840"/>
              </a:xfrm>
              <a:prstGeom prst="rect">
                <a:avLst/>
              </a:prstGeom>
              <a:noFill/>
              <a:ln>
                <a:solidFill>
                  <a:srgbClr val="005DA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3009AC2-0058-41AA-BB83-1EFE507408E1}"/>
                  </a:ext>
                </a:extLst>
              </p:cNvPr>
              <p:cNvSpPr/>
              <p:nvPr/>
            </p:nvSpPr>
            <p:spPr>
              <a:xfrm>
                <a:off x="2294202" y="2023766"/>
                <a:ext cx="6352800" cy="161840"/>
              </a:xfrm>
              <a:prstGeom prst="rect">
                <a:avLst/>
              </a:prstGeom>
              <a:noFill/>
              <a:ln>
                <a:solidFill>
                  <a:srgbClr val="005DA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A6B0E708-91B8-46F2-A8E2-C386FEBB0671}"/>
                  </a:ext>
                </a:extLst>
              </p:cNvPr>
              <p:cNvSpPr/>
              <p:nvPr/>
            </p:nvSpPr>
            <p:spPr>
              <a:xfrm>
                <a:off x="2294202" y="2739398"/>
                <a:ext cx="6352800" cy="161840"/>
              </a:xfrm>
              <a:prstGeom prst="rect">
                <a:avLst/>
              </a:prstGeom>
              <a:noFill/>
              <a:ln>
                <a:solidFill>
                  <a:srgbClr val="005DA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24E5CE35-BBD8-4DB6-B201-A707A321009B}"/>
                  </a:ext>
                </a:extLst>
              </p:cNvPr>
              <p:cNvSpPr/>
              <p:nvPr/>
            </p:nvSpPr>
            <p:spPr>
              <a:xfrm>
                <a:off x="2294202" y="3455030"/>
                <a:ext cx="6352800" cy="161840"/>
              </a:xfrm>
              <a:prstGeom prst="rect">
                <a:avLst/>
              </a:prstGeom>
              <a:noFill/>
              <a:ln>
                <a:solidFill>
                  <a:srgbClr val="005DA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3E3E56EE-72DF-4276-9C53-CAB78FF3A7CC}"/>
                  </a:ext>
                </a:extLst>
              </p:cNvPr>
              <p:cNvSpPr/>
              <p:nvPr/>
            </p:nvSpPr>
            <p:spPr>
              <a:xfrm>
                <a:off x="2294202" y="4170662"/>
                <a:ext cx="6352800" cy="161840"/>
              </a:xfrm>
              <a:prstGeom prst="rect">
                <a:avLst/>
              </a:prstGeom>
              <a:noFill/>
              <a:ln>
                <a:solidFill>
                  <a:srgbClr val="005DA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C6ABAC42-5C3A-4DC8-92F5-3E54676DEAD0}"/>
                  </a:ext>
                </a:extLst>
              </p:cNvPr>
              <p:cNvSpPr/>
              <p:nvPr/>
            </p:nvSpPr>
            <p:spPr>
              <a:xfrm>
                <a:off x="2296397" y="4886294"/>
                <a:ext cx="5011715" cy="168165"/>
              </a:xfrm>
              <a:prstGeom prst="rect">
                <a:avLst/>
              </a:prstGeom>
              <a:noFill/>
              <a:ln>
                <a:solidFill>
                  <a:srgbClr val="005DA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1E5E1663-6272-4FE5-BD79-80D433351216}"/>
                </a:ext>
              </a:extLst>
            </p:cNvPr>
            <p:cNvCxnSpPr>
              <a:cxnSpLocks/>
            </p:cNvCxnSpPr>
            <p:nvPr/>
          </p:nvCxnSpPr>
          <p:spPr>
            <a:xfrm>
              <a:off x="7174120" y="4947228"/>
              <a:ext cx="325591" cy="0"/>
            </a:xfrm>
            <a:prstGeom prst="straightConnector1">
              <a:avLst/>
            </a:prstGeom>
            <a:ln w="38100">
              <a:solidFill>
                <a:srgbClr val="005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53AAB7C-526F-4769-A6C2-63003B00B7EC}"/>
                </a:ext>
              </a:extLst>
            </p:cNvPr>
            <p:cNvSpPr/>
            <p:nvPr/>
          </p:nvSpPr>
          <p:spPr>
            <a:xfrm>
              <a:off x="7690796" y="4889184"/>
              <a:ext cx="786619" cy="208354"/>
            </a:xfrm>
            <a:prstGeom prst="roundRect">
              <a:avLst/>
            </a:prstGeom>
            <a:gradFill flip="none" rotWithShape="1">
              <a:gsLst>
                <a:gs pos="74000">
                  <a:srgbClr val="FF5B5B"/>
                </a:gs>
                <a:gs pos="100000">
                  <a:srgbClr val="C00000"/>
                </a:gs>
                <a:gs pos="0">
                  <a:srgbClr val="C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$760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94C63C-30A8-4D5B-9908-D232E6060726}"/>
                </a:ext>
              </a:extLst>
            </p:cNvPr>
            <p:cNvSpPr/>
            <p:nvPr/>
          </p:nvSpPr>
          <p:spPr>
            <a:xfrm>
              <a:off x="7293812" y="4404215"/>
              <a:ext cx="1580415" cy="503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80000"/>
                </a:lnSpc>
              </a:pPr>
              <a:r>
                <a:rPr lang="es-AR" b="1" dirty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Total coparticipado a municipios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9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19"/>
          <p:cNvSpPr txBox="1"/>
          <p:nvPr/>
        </p:nvSpPr>
        <p:spPr>
          <a:xfrm>
            <a:off x="397200" y="287175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COPARTICIPACIÓN DEL I.V.A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358375" y="919325"/>
            <a:ext cx="6706568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Según los datos actualizados a 2019 y de acuerdo a la distribución actual del I.V.A:</a:t>
            </a:r>
            <a:endParaRPr sz="1500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644052" y="3827939"/>
            <a:ext cx="2036550" cy="108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Por</a:t>
            </a:r>
            <a:r>
              <a:rPr lang="en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 cada </a:t>
            </a:r>
            <a:r>
              <a:rPr lang="en" b="1" dirty="0">
                <a:solidFill>
                  <a:srgbClr val="C00000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$10.000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que los municipios pagan de I.V.A</a:t>
            </a:r>
            <a:endParaRPr b="1" dirty="0">
              <a:solidFill>
                <a:schemeClr val="dk2"/>
              </a:solidFill>
              <a:latin typeface="Calibri Light" panose="020F0302020204030204" pitchFamily="34" charset="0"/>
              <a:ea typeface="Anton"/>
              <a:cs typeface="Calibri Light" panose="020F0302020204030204" pitchFamily="34" charset="0"/>
              <a:sym typeface="Anton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3260448" y="3827939"/>
            <a:ext cx="2646653" cy="108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b="1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</a:defRPr>
            </a:lvl1pPr>
          </a:lstStyle>
          <a:p>
            <a:r>
              <a:rPr lang="es-AR" dirty="0">
                <a:sym typeface="Abel"/>
              </a:rPr>
              <a:t>Se distribuyen entre todas las provincias</a:t>
            </a:r>
            <a:endParaRPr dirty="0">
              <a:sym typeface="Anton"/>
            </a:endParaRPr>
          </a:p>
          <a:p>
            <a:r>
              <a:rPr lang="en" dirty="0">
                <a:solidFill>
                  <a:srgbClr val="C00000"/>
                </a:solidFill>
                <a:sym typeface="Anton"/>
              </a:rPr>
              <a:t>$4.947</a:t>
            </a:r>
            <a:endParaRPr dirty="0">
              <a:solidFill>
                <a:srgbClr val="C00000"/>
              </a:solidFill>
              <a:sym typeface="Anton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6582362" y="4016982"/>
            <a:ext cx="1965292" cy="70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Y sólo se llegan a los municipios</a:t>
            </a:r>
            <a:endParaRPr b="1" dirty="0">
              <a:solidFill>
                <a:schemeClr val="dk2"/>
              </a:solidFill>
              <a:latin typeface="Calibri Light" panose="020F0302020204030204" pitchFamily="34" charset="0"/>
              <a:ea typeface="Anton"/>
              <a:cs typeface="Calibri Light" panose="020F0302020204030204" pitchFamily="34" charset="0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$760</a:t>
            </a:r>
            <a:endParaRPr b="1" dirty="0">
              <a:solidFill>
                <a:srgbClr val="C00000"/>
              </a:solidFill>
              <a:latin typeface="Calibri Light" panose="020F0302020204030204" pitchFamily="34" charset="0"/>
              <a:ea typeface="Anton"/>
              <a:cs typeface="Calibri Light" panose="020F0302020204030204" pitchFamily="34" charset="0"/>
              <a:sym typeface="Anton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4051124" y="2161298"/>
            <a:ext cx="1065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464646"/>
                </a:solidFill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49,47%</a:t>
            </a: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6930635" y="3012237"/>
            <a:ext cx="1065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64646"/>
                </a:solidFill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7,60%</a:t>
            </a: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38" y="333554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438" y="324266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438" y="313074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363" y="301644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163" y="292024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163" y="282261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438" y="272974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338" y="261781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263" y="249399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263" y="236206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142" y="225586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067" y="2124479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142" y="199296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266" y="186801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158" y="347841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983" y="333049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683" y="323761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871" y="309974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971" y="296549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008" y="2856466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008" y="272974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683" y="2601591"/>
            <a:ext cx="1065300" cy="5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501" y="3478416"/>
            <a:ext cx="1065300" cy="51292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73;p19">
            <a:extLst>
              <a:ext uri="{FF2B5EF4-FFF2-40B4-BE49-F238E27FC236}">
                <a16:creationId xmlns:a16="http://schemas.microsoft.com/office/drawing/2014/main" id="{5D297528-77AB-4431-B3C2-0B177DFE90CA}"/>
              </a:ext>
            </a:extLst>
          </p:cNvPr>
          <p:cNvSpPr txBox="1"/>
          <p:nvPr/>
        </p:nvSpPr>
        <p:spPr>
          <a:xfrm>
            <a:off x="1153438" y="1438988"/>
            <a:ext cx="1065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464646"/>
                </a:solidFill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100,00%</a:t>
            </a: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0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087A3407-30D1-46AD-9F10-0D86CAB2CE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075" y="1698787"/>
            <a:ext cx="773063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  <a:t>LA PROPUESTA FOMIVA</a:t>
            </a:r>
            <a:br>
              <a:rPr lang="en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</a:br>
            <a:br>
              <a:rPr lang="en" sz="4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</a:br>
            <a:r>
              <a:rPr lang="en" sz="2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  <a:t>Fondo Municipal para el </a:t>
            </a:r>
            <a:br>
              <a:rPr lang="es-AR" sz="2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</a:br>
            <a:r>
              <a:rPr lang="es-AR" sz="2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nton"/>
                <a:sym typeface="Anton"/>
              </a:rPr>
              <a:t>reintegro del IVA</a:t>
            </a:r>
            <a:endParaRPr lang="es-AR" sz="4800" dirty="0">
              <a:latin typeface="Microsoft JhengHei" panose="020B0604030504040204" pitchFamily="34" charset="-120"/>
              <a:ea typeface="Microsoft JhengHei" panose="020B0604030504040204" pitchFamily="34" charset="-120"/>
              <a:cs typeface="Anton"/>
              <a:sym typeface="Anton"/>
            </a:endParaRPr>
          </a:p>
        </p:txBody>
      </p:sp>
      <p:sp>
        <p:nvSpPr>
          <p:cNvPr id="2" name="Google Shape;212;p21">
            <a:extLst>
              <a:ext uri="{FF2B5EF4-FFF2-40B4-BE49-F238E27FC236}">
                <a16:creationId xmlns:a16="http://schemas.microsoft.com/office/drawing/2014/main" id="{16336272-E583-4A85-8AEC-BB5A1C289555}"/>
              </a:ext>
            </a:extLst>
          </p:cNvPr>
          <p:cNvSpPr/>
          <p:nvPr/>
        </p:nvSpPr>
        <p:spPr>
          <a:xfrm>
            <a:off x="2678700" y="2285999"/>
            <a:ext cx="6465300" cy="82297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-269550" y="335300"/>
            <a:ext cx="6508200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21"/>
          <p:cNvSpPr/>
          <p:nvPr/>
        </p:nvSpPr>
        <p:spPr>
          <a:xfrm>
            <a:off x="-135850" y="271125"/>
            <a:ext cx="6465300" cy="400500"/>
          </a:xfrm>
          <a:prstGeom prst="roundRect">
            <a:avLst>
              <a:gd name="adj" fmla="val 16667"/>
            </a:avLst>
          </a:prstGeom>
          <a:solidFill>
            <a:srgbClr val="FFDB76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397200" y="298724"/>
            <a:ext cx="5478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¿QUÉ ES EL FOMIVA?</a:t>
            </a:r>
            <a:endParaRPr sz="17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3">
            <a:alphaModFix/>
            <a:lum bright="70000" contrast="-70000"/>
          </a:blip>
          <a:stretch>
            <a:fillRect/>
          </a:stretch>
        </p:blipFill>
        <p:spPr>
          <a:xfrm>
            <a:off x="7499711" y="110699"/>
            <a:ext cx="1503988" cy="3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9;p25">
            <a:extLst>
              <a:ext uri="{FF2B5EF4-FFF2-40B4-BE49-F238E27FC236}">
                <a16:creationId xmlns:a16="http://schemas.microsoft.com/office/drawing/2014/main" id="{4F3ED79F-9950-4933-B988-D51859FABB02}"/>
              </a:ext>
            </a:extLst>
          </p:cNvPr>
          <p:cNvSpPr txBox="1"/>
          <p:nvPr/>
        </p:nvSpPr>
        <p:spPr>
          <a:xfrm>
            <a:off x="535997" y="862096"/>
            <a:ext cx="7526004" cy="100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El fondo es un canal para </a:t>
            </a: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REINTEGRAR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 a los gobiernos locales una parte de lo que pagan de </a:t>
            </a: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IVA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, brindándoles la oportunidad de ejecutar </a:t>
            </a: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OBRAS DE INFRAESTRUCTURA 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de forma </a:t>
            </a: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AUTÓNOMA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, mediante un sistema </a:t>
            </a: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TRANSPARENTE y AUTOMÁTICO.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solidFill>
                <a:schemeClr val="tx1"/>
              </a:solidFill>
              <a:latin typeface="Calibri Light" panose="020F0302020204030204" pitchFamily="34" charset="0"/>
              <a:ea typeface="Abel"/>
              <a:cs typeface="Calibri Light" panose="020F0302020204030204" pitchFamily="34" charset="0"/>
              <a:sym typeface="Abel"/>
            </a:endParaRPr>
          </a:p>
        </p:txBody>
      </p:sp>
      <p:sp>
        <p:nvSpPr>
          <p:cNvPr id="19" name="Google Shape;290;p25">
            <a:extLst>
              <a:ext uri="{FF2B5EF4-FFF2-40B4-BE49-F238E27FC236}">
                <a16:creationId xmlns:a16="http://schemas.microsoft.com/office/drawing/2014/main" id="{A7757DBD-C599-487E-B5A7-29C918411897}"/>
              </a:ext>
            </a:extLst>
          </p:cNvPr>
          <p:cNvSpPr txBox="1"/>
          <p:nvPr/>
        </p:nvSpPr>
        <p:spPr>
          <a:xfrm>
            <a:off x="313499" y="4393305"/>
            <a:ext cx="398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Los municipios reciben </a:t>
            </a:r>
            <a:r>
              <a:rPr lang="en" b="1" dirty="0">
                <a:solidFill>
                  <a:schemeClr val="dk2"/>
                </a:solidFill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7,60%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de su pago de IVA</a:t>
            </a:r>
            <a:endParaRPr b="1" dirty="0">
              <a:solidFill>
                <a:schemeClr val="dk2"/>
              </a:solidFill>
              <a:latin typeface="Calibri Light" panose="020F0302020204030204" pitchFamily="34" charset="0"/>
              <a:ea typeface="Anton"/>
              <a:cs typeface="Calibri Light" panose="020F0302020204030204" pitchFamily="34" charset="0"/>
              <a:sym typeface="Anton"/>
            </a:endParaRPr>
          </a:p>
        </p:txBody>
      </p:sp>
      <p:sp>
        <p:nvSpPr>
          <p:cNvPr id="21" name="Google Shape;292;p25">
            <a:extLst>
              <a:ext uri="{FF2B5EF4-FFF2-40B4-BE49-F238E27FC236}">
                <a16:creationId xmlns:a16="http://schemas.microsoft.com/office/drawing/2014/main" id="{FE6098B0-EFA3-430B-86AF-E0841EA4F5B7}"/>
              </a:ext>
            </a:extLst>
          </p:cNvPr>
          <p:cNvSpPr txBox="1"/>
          <p:nvPr/>
        </p:nvSpPr>
        <p:spPr>
          <a:xfrm>
            <a:off x="4801599" y="4432605"/>
            <a:ext cx="42021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Los</a:t>
            </a:r>
            <a:r>
              <a:rPr lang="en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 municipios recibirán en promedio 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64646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bel"/>
              </a:rPr>
              <a:t> </a:t>
            </a:r>
            <a:r>
              <a:rPr lang="en" b="1" dirty="0">
                <a:solidFill>
                  <a:schemeClr val="dk2"/>
                </a:solidFill>
                <a:latin typeface="Calibri Light" panose="020F0302020204030204" pitchFamily="34" charset="0"/>
                <a:ea typeface="Abel"/>
                <a:cs typeface="Calibri Light" panose="020F0302020204030204" pitchFamily="34" charset="0"/>
                <a:sym typeface="Anton"/>
              </a:rPr>
              <a:t>31</a:t>
            </a:r>
            <a:r>
              <a:rPr lang="en" b="1" dirty="0">
                <a:solidFill>
                  <a:schemeClr val="dk2"/>
                </a:solidFill>
                <a:latin typeface="Calibri Light" panose="020F0302020204030204" pitchFamily="34" charset="0"/>
                <a:ea typeface="Anton"/>
                <a:cs typeface="Calibri Light" panose="020F0302020204030204" pitchFamily="34" charset="0"/>
                <a:sym typeface="Anton"/>
              </a:rPr>
              <a:t>,3%  de su pago de IVA</a:t>
            </a:r>
            <a:endParaRPr b="1" dirty="0">
              <a:solidFill>
                <a:schemeClr val="dk2"/>
              </a:solidFill>
              <a:latin typeface="Calibri Light" panose="020F0302020204030204" pitchFamily="34" charset="0"/>
              <a:ea typeface="Anton"/>
              <a:cs typeface="Calibri Light" panose="020F0302020204030204" pitchFamily="34" charset="0"/>
              <a:sym typeface="Anton"/>
            </a:endParaRPr>
          </a:p>
        </p:txBody>
      </p:sp>
      <p:pic>
        <p:nvPicPr>
          <p:cNvPr id="22" name="Google Shape;294;p25">
            <a:extLst>
              <a:ext uri="{FF2B5EF4-FFF2-40B4-BE49-F238E27FC236}">
                <a16:creationId xmlns:a16="http://schemas.microsoft.com/office/drawing/2014/main" id="{6FA67BEF-6FAF-4DD6-B188-2C3960143B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879" y="403393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5;p25">
            <a:extLst>
              <a:ext uri="{FF2B5EF4-FFF2-40B4-BE49-F238E27FC236}">
                <a16:creationId xmlns:a16="http://schemas.microsoft.com/office/drawing/2014/main" id="{E7B4CEC2-0F64-46D2-906A-F6922B609B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879" y="3912351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96;p25">
            <a:extLst>
              <a:ext uri="{FF2B5EF4-FFF2-40B4-BE49-F238E27FC236}">
                <a16:creationId xmlns:a16="http://schemas.microsoft.com/office/drawing/2014/main" id="{BC137D1D-7B30-44A3-9E14-B217D5B5E5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879" y="3811501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97;p25">
            <a:extLst>
              <a:ext uri="{FF2B5EF4-FFF2-40B4-BE49-F238E27FC236}">
                <a16:creationId xmlns:a16="http://schemas.microsoft.com/office/drawing/2014/main" id="{043719F4-D048-4D56-8864-57864C43570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982" y="3717538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98;p25">
            <a:extLst>
              <a:ext uri="{FF2B5EF4-FFF2-40B4-BE49-F238E27FC236}">
                <a16:creationId xmlns:a16="http://schemas.microsoft.com/office/drawing/2014/main" id="{C7D8EAD5-226B-4082-BBE8-A042FF9CD0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982" y="3611995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99;p25">
            <a:extLst>
              <a:ext uri="{FF2B5EF4-FFF2-40B4-BE49-F238E27FC236}">
                <a16:creationId xmlns:a16="http://schemas.microsoft.com/office/drawing/2014/main" id="{F37CE89A-7EA2-4795-A7AE-72D9819734D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310" y="353948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00;p25">
            <a:extLst>
              <a:ext uri="{FF2B5EF4-FFF2-40B4-BE49-F238E27FC236}">
                <a16:creationId xmlns:a16="http://schemas.microsoft.com/office/drawing/2014/main" id="{303CCF36-820E-4DFE-B678-899E52A386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982" y="3433246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01;p25">
            <a:extLst>
              <a:ext uri="{FF2B5EF4-FFF2-40B4-BE49-F238E27FC236}">
                <a16:creationId xmlns:a16="http://schemas.microsoft.com/office/drawing/2014/main" id="{71571A4C-B5B1-4B05-BB94-4D57CA6821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554" y="398120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2;p25">
            <a:extLst>
              <a:ext uri="{FF2B5EF4-FFF2-40B4-BE49-F238E27FC236}">
                <a16:creationId xmlns:a16="http://schemas.microsoft.com/office/drawing/2014/main" id="{A3915BB6-92B5-403B-8D3E-1B86D5CF89B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554" y="3709858"/>
            <a:ext cx="806272" cy="68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03;p25">
            <a:extLst>
              <a:ext uri="{FF2B5EF4-FFF2-40B4-BE49-F238E27FC236}">
                <a16:creationId xmlns:a16="http://schemas.microsoft.com/office/drawing/2014/main" id="{01B375B3-1BAC-4155-968A-7DE47CC12E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554" y="3758771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04;p25">
            <a:extLst>
              <a:ext uri="{FF2B5EF4-FFF2-40B4-BE49-F238E27FC236}">
                <a16:creationId xmlns:a16="http://schemas.microsoft.com/office/drawing/2014/main" id="{0A0B0AB6-648C-4B08-B782-389CC85E8C1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9657" y="3664808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05;p25">
            <a:extLst>
              <a:ext uri="{FF2B5EF4-FFF2-40B4-BE49-F238E27FC236}">
                <a16:creationId xmlns:a16="http://schemas.microsoft.com/office/drawing/2014/main" id="{7B0010AB-4BFC-403B-879B-62B15C64ABF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9657" y="3559265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06;p25">
            <a:extLst>
              <a:ext uri="{FF2B5EF4-FFF2-40B4-BE49-F238E27FC236}">
                <a16:creationId xmlns:a16="http://schemas.microsoft.com/office/drawing/2014/main" id="{2D4A29DF-C0C2-4242-93F0-CF0A0860D83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985" y="348675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7;p25">
            <a:extLst>
              <a:ext uri="{FF2B5EF4-FFF2-40B4-BE49-F238E27FC236}">
                <a16:creationId xmlns:a16="http://schemas.microsoft.com/office/drawing/2014/main" id="{1AE44304-3042-4021-B76D-4CA22A67B5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9657" y="3380516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08;p25">
            <a:extLst>
              <a:ext uri="{FF2B5EF4-FFF2-40B4-BE49-F238E27FC236}">
                <a16:creationId xmlns:a16="http://schemas.microsoft.com/office/drawing/2014/main" id="{97F78CF9-B7F2-495B-BBD2-5BF90699B37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954" y="330430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09;p25">
            <a:extLst>
              <a:ext uri="{FF2B5EF4-FFF2-40B4-BE49-F238E27FC236}">
                <a16:creationId xmlns:a16="http://schemas.microsoft.com/office/drawing/2014/main" id="{496B30D2-C0F6-49D5-92BF-9E171A00EE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954" y="3182147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10;p25">
            <a:extLst>
              <a:ext uri="{FF2B5EF4-FFF2-40B4-BE49-F238E27FC236}">
                <a16:creationId xmlns:a16="http://schemas.microsoft.com/office/drawing/2014/main" id="{D0F97CF4-34E4-4D1F-B6AE-706330093D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577" y="305872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11;p25">
            <a:extLst>
              <a:ext uri="{FF2B5EF4-FFF2-40B4-BE49-F238E27FC236}">
                <a16:creationId xmlns:a16="http://schemas.microsoft.com/office/drawing/2014/main" id="{2F71E6E9-86B0-46A0-A9DE-F2F281C9231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363" y="2963738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312;p25">
            <a:extLst>
              <a:ext uri="{FF2B5EF4-FFF2-40B4-BE49-F238E27FC236}">
                <a16:creationId xmlns:a16="http://schemas.microsoft.com/office/drawing/2014/main" id="{4A95BEF9-74F5-4459-95FB-32CC5360890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363" y="2858195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313;p25">
            <a:extLst>
              <a:ext uri="{FF2B5EF4-FFF2-40B4-BE49-F238E27FC236}">
                <a16:creationId xmlns:a16="http://schemas.microsoft.com/office/drawing/2014/main" id="{19313AFC-E5E0-4A4A-91BD-3C9685D143F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5309" y="3952874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314;p25">
            <a:extLst>
              <a:ext uri="{FF2B5EF4-FFF2-40B4-BE49-F238E27FC236}">
                <a16:creationId xmlns:a16="http://schemas.microsoft.com/office/drawing/2014/main" id="{378C1AC3-60AA-40F0-BFE0-6A3C19A2A0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740" y="3837014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15;p25">
            <a:extLst>
              <a:ext uri="{FF2B5EF4-FFF2-40B4-BE49-F238E27FC236}">
                <a16:creationId xmlns:a16="http://schemas.microsoft.com/office/drawing/2014/main" id="{E319A6B4-BCCB-47D9-98DA-0ADB8EB5781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37" y="3756482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16;p25">
            <a:extLst>
              <a:ext uri="{FF2B5EF4-FFF2-40B4-BE49-F238E27FC236}">
                <a16:creationId xmlns:a16="http://schemas.microsoft.com/office/drawing/2014/main" id="{C781C816-4869-44D0-84F1-02486F529D0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37" y="3634894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317;p25">
            <a:extLst>
              <a:ext uri="{FF2B5EF4-FFF2-40B4-BE49-F238E27FC236}">
                <a16:creationId xmlns:a16="http://schemas.microsoft.com/office/drawing/2014/main" id="{E0481206-69D8-41FB-93B9-A01697BE09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37" y="3534044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318;p25">
            <a:extLst>
              <a:ext uri="{FF2B5EF4-FFF2-40B4-BE49-F238E27FC236}">
                <a16:creationId xmlns:a16="http://schemas.microsoft.com/office/drawing/2014/main" id="{01547BB1-DE20-4A5A-96DA-C6199506DA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940" y="3440081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19;p25">
            <a:extLst>
              <a:ext uri="{FF2B5EF4-FFF2-40B4-BE49-F238E27FC236}">
                <a16:creationId xmlns:a16="http://schemas.microsoft.com/office/drawing/2014/main" id="{5273D3CD-23D5-4149-85BD-74DA8F7851B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940" y="3334538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20;p25">
            <a:extLst>
              <a:ext uri="{FF2B5EF4-FFF2-40B4-BE49-F238E27FC236}">
                <a16:creationId xmlns:a16="http://schemas.microsoft.com/office/drawing/2014/main" id="{D895A21E-8144-4F99-A020-C37FCCD0C7A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268" y="3262032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21;p25">
            <a:extLst>
              <a:ext uri="{FF2B5EF4-FFF2-40B4-BE49-F238E27FC236}">
                <a16:creationId xmlns:a16="http://schemas.microsoft.com/office/drawing/2014/main" id="{6F843296-29D2-4D94-B28A-D32857580E9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940" y="315578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22;p25">
            <a:extLst>
              <a:ext uri="{FF2B5EF4-FFF2-40B4-BE49-F238E27FC236}">
                <a16:creationId xmlns:a16="http://schemas.microsoft.com/office/drawing/2014/main" id="{1C41F82E-0A14-4780-A23A-21A968CF24F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37" y="3057557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323;p25">
            <a:extLst>
              <a:ext uri="{FF2B5EF4-FFF2-40B4-BE49-F238E27FC236}">
                <a16:creationId xmlns:a16="http://schemas.microsoft.com/office/drawing/2014/main" id="{9170ED1E-8575-42B7-B181-BD15102F32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37" y="293596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24;p25">
            <a:extLst>
              <a:ext uri="{FF2B5EF4-FFF2-40B4-BE49-F238E27FC236}">
                <a16:creationId xmlns:a16="http://schemas.microsoft.com/office/drawing/2014/main" id="{F146B6F1-36CB-4551-B734-F2932C68B35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37" y="283511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325;p25">
            <a:extLst>
              <a:ext uri="{FF2B5EF4-FFF2-40B4-BE49-F238E27FC236}">
                <a16:creationId xmlns:a16="http://schemas.microsoft.com/office/drawing/2014/main" id="{9B2D56AB-B336-446C-BA1D-D02642FCD1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236" y="3909138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326;p25">
            <a:extLst>
              <a:ext uri="{FF2B5EF4-FFF2-40B4-BE49-F238E27FC236}">
                <a16:creationId xmlns:a16="http://schemas.microsoft.com/office/drawing/2014/main" id="{3B4EF343-302B-4B95-AE43-657ACF853B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236" y="3803595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27;p25">
            <a:extLst>
              <a:ext uri="{FF2B5EF4-FFF2-40B4-BE49-F238E27FC236}">
                <a16:creationId xmlns:a16="http://schemas.microsoft.com/office/drawing/2014/main" id="{E6C2F5CF-3264-4CDC-A8F7-B1C33C7DF00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9564" y="3731089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28;p25">
            <a:extLst>
              <a:ext uri="{FF2B5EF4-FFF2-40B4-BE49-F238E27FC236}">
                <a16:creationId xmlns:a16="http://schemas.microsoft.com/office/drawing/2014/main" id="{B77615BD-4832-4AC7-9554-543B2426F7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236" y="3624846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29;p25">
            <a:extLst>
              <a:ext uri="{FF2B5EF4-FFF2-40B4-BE49-F238E27FC236}">
                <a16:creationId xmlns:a16="http://schemas.microsoft.com/office/drawing/2014/main" id="{C9FEA782-3A7B-4478-B807-ADD285A363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236" y="3534046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30;p25">
            <a:extLst>
              <a:ext uri="{FF2B5EF4-FFF2-40B4-BE49-F238E27FC236}">
                <a16:creationId xmlns:a16="http://schemas.microsoft.com/office/drawing/2014/main" id="{58DBDFEA-564A-45DE-998F-221B5633FF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9311" y="3460296"/>
            <a:ext cx="806272" cy="3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331;p25">
            <a:extLst>
              <a:ext uri="{FF2B5EF4-FFF2-40B4-BE49-F238E27FC236}">
                <a16:creationId xmlns:a16="http://schemas.microsoft.com/office/drawing/2014/main" id="{C674EAD5-12AA-4657-A472-3EC12311F1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9573" y="3381646"/>
            <a:ext cx="754341" cy="36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2;p21">
            <a:extLst>
              <a:ext uri="{FF2B5EF4-FFF2-40B4-BE49-F238E27FC236}">
                <a16:creationId xmlns:a16="http://schemas.microsoft.com/office/drawing/2014/main" id="{50F5951D-DA39-45A6-806E-F34DD41C16E0}"/>
              </a:ext>
            </a:extLst>
          </p:cNvPr>
          <p:cNvSpPr/>
          <p:nvPr/>
        </p:nvSpPr>
        <p:spPr>
          <a:xfrm>
            <a:off x="842191" y="2116083"/>
            <a:ext cx="3234461" cy="400500"/>
          </a:xfrm>
          <a:prstGeom prst="roundRect">
            <a:avLst>
              <a:gd name="adj" fmla="val 16667"/>
            </a:avLst>
          </a:prstGeom>
          <a:solidFill>
            <a:srgbClr val="FFEEBD">
              <a:alpha val="6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213;p21">
            <a:extLst>
              <a:ext uri="{FF2B5EF4-FFF2-40B4-BE49-F238E27FC236}">
                <a16:creationId xmlns:a16="http://schemas.microsoft.com/office/drawing/2014/main" id="{2C5460DA-FE9C-4D31-B42F-E05D3B7B4D21}"/>
              </a:ext>
            </a:extLst>
          </p:cNvPr>
          <p:cNvSpPr txBox="1"/>
          <p:nvPr/>
        </p:nvSpPr>
        <p:spPr>
          <a:xfrm>
            <a:off x="842191" y="2143682"/>
            <a:ext cx="3274035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Sin FOMIVA</a:t>
            </a:r>
            <a:endParaRPr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6" name="Google Shape;211;p21">
            <a:extLst>
              <a:ext uri="{FF2B5EF4-FFF2-40B4-BE49-F238E27FC236}">
                <a16:creationId xmlns:a16="http://schemas.microsoft.com/office/drawing/2014/main" id="{E630B7A2-8ED4-48FD-8A8B-2B35A7F2E722}"/>
              </a:ext>
            </a:extLst>
          </p:cNvPr>
          <p:cNvSpPr/>
          <p:nvPr/>
        </p:nvSpPr>
        <p:spPr>
          <a:xfrm>
            <a:off x="708491" y="2180258"/>
            <a:ext cx="3255923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212;p21">
            <a:extLst>
              <a:ext uri="{FF2B5EF4-FFF2-40B4-BE49-F238E27FC236}">
                <a16:creationId xmlns:a16="http://schemas.microsoft.com/office/drawing/2014/main" id="{D427A914-9C45-432E-952A-8B197885DC88}"/>
              </a:ext>
            </a:extLst>
          </p:cNvPr>
          <p:cNvSpPr/>
          <p:nvPr/>
        </p:nvSpPr>
        <p:spPr>
          <a:xfrm>
            <a:off x="5179586" y="2114539"/>
            <a:ext cx="3234461" cy="400500"/>
          </a:xfrm>
          <a:prstGeom prst="roundRect">
            <a:avLst>
              <a:gd name="adj" fmla="val 16667"/>
            </a:avLst>
          </a:prstGeom>
          <a:solidFill>
            <a:srgbClr val="FFEEBD">
              <a:alpha val="6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213;p21">
            <a:extLst>
              <a:ext uri="{FF2B5EF4-FFF2-40B4-BE49-F238E27FC236}">
                <a16:creationId xmlns:a16="http://schemas.microsoft.com/office/drawing/2014/main" id="{58130D0A-B398-4CEE-B8C9-699500A6293B}"/>
              </a:ext>
            </a:extLst>
          </p:cNvPr>
          <p:cNvSpPr txBox="1"/>
          <p:nvPr/>
        </p:nvSpPr>
        <p:spPr>
          <a:xfrm>
            <a:off x="5179586" y="2142138"/>
            <a:ext cx="3274035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nton"/>
              </a:rPr>
              <a:t>Con FOMIVA</a:t>
            </a:r>
            <a:endParaRPr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nton"/>
            </a:endParaRPr>
          </a:p>
        </p:txBody>
      </p:sp>
      <p:sp>
        <p:nvSpPr>
          <p:cNvPr id="16" name="Google Shape;211;p21">
            <a:extLst>
              <a:ext uri="{FF2B5EF4-FFF2-40B4-BE49-F238E27FC236}">
                <a16:creationId xmlns:a16="http://schemas.microsoft.com/office/drawing/2014/main" id="{16FB6CE9-B7B6-4B8D-8D90-361DFBE92744}"/>
              </a:ext>
            </a:extLst>
          </p:cNvPr>
          <p:cNvSpPr/>
          <p:nvPr/>
        </p:nvSpPr>
        <p:spPr>
          <a:xfrm>
            <a:off x="5045886" y="2178714"/>
            <a:ext cx="3255923" cy="37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3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7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9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875</Words>
  <Application>Microsoft Office PowerPoint</Application>
  <PresentationFormat>Presentación en pantalla (16:9)</PresentationFormat>
  <Paragraphs>130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 Light</vt:lpstr>
      <vt:lpstr>Calibri</vt:lpstr>
      <vt:lpstr> Calibri Light</vt:lpstr>
      <vt:lpstr>Microsoft JhengHei</vt:lpstr>
      <vt:lpstr>Calibri </vt:lpstr>
      <vt:lpstr>Anton</vt:lpstr>
      <vt:lpstr>Simple Light</vt:lpstr>
      <vt:lpstr>FONDO MUNICIPAL PARA EL  REINTEGRO DEL 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PROPUESTA FOMIVA  Fondo Municipal para el  reintegro del IVA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 MUNICIPAL PARA EL  REINTEGRO DEL IVA</dc:title>
  <dc:creator>Mafe</dc:creator>
  <cp:lastModifiedBy>Maria Fernanda Carvajal Gafaro</cp:lastModifiedBy>
  <cp:revision>51</cp:revision>
  <dcterms:modified xsi:type="dcterms:W3CDTF">2020-10-08T23:10:05Z</dcterms:modified>
</cp:coreProperties>
</file>